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344" r:id="rId6"/>
    <p:sldId id="261" r:id="rId7"/>
    <p:sldId id="263" r:id="rId8"/>
    <p:sldId id="264" r:id="rId9"/>
    <p:sldId id="265" r:id="rId10"/>
    <p:sldId id="267" r:id="rId11"/>
    <p:sldId id="269" r:id="rId12"/>
    <p:sldId id="332" r:id="rId13"/>
    <p:sldId id="273" r:id="rId14"/>
    <p:sldId id="276" r:id="rId15"/>
    <p:sldId id="331" r:id="rId16"/>
    <p:sldId id="280" r:id="rId17"/>
    <p:sldId id="282" r:id="rId18"/>
    <p:sldId id="334" r:id="rId19"/>
    <p:sldId id="333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5" r:id="rId28"/>
    <p:sldId id="346" r:id="rId29"/>
    <p:sldId id="347" r:id="rId30"/>
    <p:sldId id="348" r:id="rId31"/>
    <p:sldId id="349" r:id="rId32"/>
    <p:sldId id="350" r:id="rId33"/>
    <p:sldId id="316" r:id="rId34"/>
    <p:sldId id="342" r:id="rId35"/>
    <p:sldId id="321" r:id="rId36"/>
    <p:sldId id="328" r:id="rId37"/>
    <p:sldId id="343" r:id="rId38"/>
    <p:sldId id="330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ita" initials="Steli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EA3A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7491" autoAdjust="0"/>
  </p:normalViewPr>
  <p:slideViewPr>
    <p:cSldViewPr>
      <p:cViewPr>
        <p:scale>
          <a:sx n="70" d="100"/>
          <a:sy n="70" d="100"/>
        </p:scale>
        <p:origin x="-164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C&#243;pia%20de%20PCD%20FINAL-FINAL-2%20revis&#227;o%20Steli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C&#243;pia%20de%20PCD%20FINAL-FINAL-2%20revis&#227;o%20Steli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C&#243;pia%20de%20PCD%20FINAL-FINAL-2%20revis&#227;o%20Steli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C&#243;pia%20de%20PCD%20FINAL-FINAL-2%20revis&#227;o%20Steli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del%20curso\MARTY\4-%20RESULTADOS\PCD%20FINAL-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del%20curso\MARTY\4-%20RESULTADOS\PCD%20FINAL-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del%20curso\MARTY\4-%20RESULTADOS\PCD%20FINAL-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67754625437879"/>
          <c:y val="0.21371338582677576"/>
          <c:w val="0.85483955121396094"/>
          <c:h val="0.6881744517754964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0.57142857142858028</c:v>
                </c:pt>
                <c:pt idx="1">
                  <c:v>0.78571428571428559</c:v>
                </c:pt>
                <c:pt idx="2">
                  <c:v>0.82142857142858028</c:v>
                </c:pt>
              </c:numCache>
            </c:numRef>
          </c:val>
        </c:ser>
        <c:gapWidth val="75"/>
        <c:overlap val="-25"/>
        <c:axId val="73287552"/>
        <c:axId val="73289088"/>
      </c:barChart>
      <c:catAx>
        <c:axId val="73287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289088"/>
        <c:crosses val="autoZero"/>
        <c:auto val="1"/>
        <c:lblAlgn val="ctr"/>
        <c:lblOffset val="100"/>
      </c:catAx>
      <c:valAx>
        <c:axId val="73289088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crossAx val="73287552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491946796980135"/>
          <c:y val="0.10088115209421175"/>
          <c:w val="0.85483955121396094"/>
          <c:h val="0.7880110543272970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0.87500000000000611</c:v>
                </c:pt>
                <c:pt idx="1">
                  <c:v>0.86363636363636354</c:v>
                </c:pt>
                <c:pt idx="2">
                  <c:v>0.86956521739130765</c:v>
                </c:pt>
              </c:numCache>
            </c:numRef>
          </c:val>
        </c:ser>
        <c:gapWidth val="75"/>
        <c:overlap val="-25"/>
        <c:axId val="76335744"/>
        <c:axId val="76341632"/>
      </c:barChart>
      <c:catAx>
        <c:axId val="763357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341632"/>
        <c:crosses val="autoZero"/>
        <c:auto val="1"/>
        <c:lblAlgn val="ctr"/>
        <c:lblOffset val="100"/>
      </c:catAx>
      <c:valAx>
        <c:axId val="76341632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crossAx val="76335744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491946796980135"/>
          <c:y val="0.22093106881006544"/>
          <c:w val="0.85483955121396094"/>
          <c:h val="0.658917222766861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0.125</c:v>
                </c:pt>
                <c:pt idx="1">
                  <c:v>0.27272727272727282</c:v>
                </c:pt>
                <c:pt idx="2">
                  <c:v>0.2173913043478288</c:v>
                </c:pt>
              </c:numCache>
            </c:numRef>
          </c:val>
        </c:ser>
        <c:gapWidth val="75"/>
        <c:overlap val="-25"/>
        <c:axId val="45588480"/>
        <c:axId val="45590016"/>
      </c:barChart>
      <c:catAx>
        <c:axId val="45588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5590016"/>
        <c:crosses val="autoZero"/>
        <c:auto val="1"/>
        <c:lblAlgn val="ctr"/>
        <c:lblOffset val="100"/>
      </c:catAx>
      <c:valAx>
        <c:axId val="45590016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crossAx val="4558848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hart>
    <c:autoTitleDeleted val="1"/>
    <c:plotArea>
      <c:layout>
        <c:manualLayout>
          <c:layoutTarget val="inner"/>
          <c:xMode val="edge"/>
          <c:yMode val="edge"/>
          <c:x val="7.5338093747159413E-2"/>
          <c:y val="0.15251937818874833"/>
          <c:w val="0.85483955121396094"/>
          <c:h val="0.65891722276686182"/>
        </c:manualLayout>
      </c:layout>
      <c:lineChart>
        <c:grouping val="stack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7636929230085546"/>
                  <c:y val="-9.4968080469691463E-2"/>
                </c:manualLayout>
              </c:layout>
              <c:showVal val="1"/>
            </c:dLbl>
            <c:dLbl>
              <c:idx val="1"/>
              <c:layout>
                <c:manualLayout>
                  <c:x val="-8.9913756859259633E-2"/>
                  <c:y val="-0.12662410729292189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7834343192636731E-2"/>
                </c:manualLayout>
              </c:layout>
              <c:showVal val="1"/>
            </c:dLbl>
            <c:showVal val="1"/>
          </c:dLbls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0.125</c:v>
                </c:pt>
                <c:pt idx="1">
                  <c:v>0.27272727272727282</c:v>
                </c:pt>
                <c:pt idx="2">
                  <c:v>0.2173913043478288</c:v>
                </c:pt>
              </c:numCache>
            </c:numRef>
          </c:val>
        </c:ser>
        <c:marker val="1"/>
        <c:axId val="46797568"/>
        <c:axId val="46799104"/>
      </c:lineChart>
      <c:catAx>
        <c:axId val="46797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6799104"/>
        <c:crosses val="autoZero"/>
        <c:auto val="1"/>
        <c:lblAlgn val="ctr"/>
        <c:lblOffset val="100"/>
      </c:catAx>
      <c:valAx>
        <c:axId val="46799104"/>
        <c:scaling>
          <c:orientation val="minMax"/>
        </c:scaling>
        <c:delete val="1"/>
        <c:axPos val="l"/>
        <c:majorGridlines/>
        <c:numFmt formatCode="0.0%" sourceLinked="1"/>
        <c:majorTickMark val="none"/>
        <c:tickLblPos val="none"/>
        <c:crossAx val="46797568"/>
        <c:crosses val="autoZero"/>
        <c:crossBetween val="between"/>
        <c:majorUnit val="0.1"/>
      </c:valAx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491946796980135"/>
          <c:y val="0.1923076923076924"/>
          <c:w val="0.85483955121396094"/>
          <c:h val="0.688461538461538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puérperas com avaliação do estado psíquico.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Indicadores!$D$131:$F$131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Indicadores!$D$132:$F$132</c:f>
              <c:numCache>
                <c:formatCode>0.0%</c:formatCode>
                <c:ptCount val="3"/>
                <c:pt idx="0">
                  <c:v>0.8333333333333337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gapWidth val="75"/>
        <c:overlap val="-25"/>
        <c:axId val="46843776"/>
        <c:axId val="46845312"/>
      </c:barChart>
      <c:catAx>
        <c:axId val="46843776"/>
        <c:scaling>
          <c:orientation val="minMax"/>
        </c:scaling>
        <c:axPos val="b"/>
        <c:numFmt formatCode="General" sourceLinked="1"/>
        <c:majorTickMark val="none"/>
        <c:tickLblPos val="nextTo"/>
        <c:crossAx val="46845312"/>
        <c:crosses val="autoZero"/>
        <c:auto val="1"/>
        <c:lblAlgn val="ctr"/>
        <c:lblOffset val="100"/>
      </c:catAx>
      <c:valAx>
        <c:axId val="46845312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crossAx val="46843776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309545723171244"/>
          <c:y val="0.20141377507621874"/>
          <c:w val="0.8571445179666537"/>
          <c:h val="0.689047125260747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gapWidth val="75"/>
        <c:overlap val="-25"/>
        <c:axId val="73095424"/>
        <c:axId val="46891776"/>
      </c:barChart>
      <c:catAx>
        <c:axId val="73095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6891776"/>
        <c:crosses val="autoZero"/>
        <c:auto val="1"/>
        <c:lblAlgn val="ctr"/>
        <c:lblOffset val="100"/>
      </c:catAx>
      <c:valAx>
        <c:axId val="46891776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crossAx val="73095424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40890688259108"/>
          <c:y val="0.25714330556519149"/>
          <c:w val="0.85222672064777361"/>
          <c:h val="0.632143959514446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Indicadores!$C$151</c:f>
              <c:strCache>
                <c:ptCount val="1"/>
                <c:pt idx="0">
                  <c:v>Proporção de puérperas que não fizeram a consulta de puerpério até 30 dias após o parto e que foram buscadas pelo serviço.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-9.0445790923515609E-3"/>
                  <c:y val="2.1595774710157497E-2"/>
                </c:manualLayout>
              </c:layout>
              <c:showVal val="1"/>
            </c:dLbl>
            <c:dLbl>
              <c:idx val="2"/>
              <c:layout>
                <c:manualLayout>
                  <c:x val="-1.5828013411615244E-2"/>
                  <c:y val="2.1595774710157497E-2"/>
                </c:manualLayout>
              </c:layout>
              <c:showVal val="1"/>
            </c:dLbl>
            <c:showVal val="1"/>
          </c:dLbls>
          <c:cat>
            <c:strRef>
              <c:f>Indicadores!$D$150:$F$150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Indicadores!$D$151:$F$151</c:f>
              <c:numCache>
                <c:formatCode>0.0%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75"/>
        <c:overlap val="-25"/>
        <c:axId val="73430144"/>
        <c:axId val="73431680"/>
      </c:barChart>
      <c:catAx>
        <c:axId val="73430144"/>
        <c:scaling>
          <c:orientation val="minMax"/>
        </c:scaling>
        <c:axPos val="b"/>
        <c:numFmt formatCode="General" sourceLinked="1"/>
        <c:majorTickMark val="none"/>
        <c:tickLblPos val="nextTo"/>
        <c:crossAx val="73431680"/>
        <c:crosses val="autoZero"/>
        <c:auto val="1"/>
        <c:lblAlgn val="ctr"/>
        <c:lblOffset val="100"/>
      </c:catAx>
      <c:valAx>
        <c:axId val="73431680"/>
        <c:scaling>
          <c:orientation val="minMax"/>
          <c:max val="1"/>
          <c:min val="0"/>
        </c:scaling>
        <c:axPos val="l"/>
        <c:majorGridlines/>
        <c:numFmt formatCode="0.0%" sourceLinked="1"/>
        <c:majorTickMark val="none"/>
        <c:tickLblPos val="nextTo"/>
        <c:crossAx val="73430144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9250F-92B8-4A44-87BE-ED4870E95080}" type="doc">
      <dgm:prSet loTypeId="urn:microsoft.com/office/officeart/2005/8/layout/pyramid2" loCatId="pyramid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7D3F2D49-482E-4470-89BE-2E36A25FB923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rgbClr val="7030A0"/>
              </a:solidFill>
            </a:rPr>
            <a:t>O impacto positivo.</a:t>
          </a:r>
          <a:endParaRPr lang="pt-BR" sz="2400" b="1" dirty="0">
            <a:solidFill>
              <a:srgbClr val="7030A0"/>
            </a:solidFill>
          </a:endParaRPr>
        </a:p>
      </dgm:t>
    </dgm:pt>
    <dgm:pt modelId="{119D75CA-D2F9-4A4B-8079-27F7664C7D72}" type="parTrans" cxnId="{D12EA77F-BB6B-4623-801A-31EDFA853122}">
      <dgm:prSet/>
      <dgm:spPr/>
      <dgm:t>
        <a:bodyPr/>
        <a:lstStyle/>
        <a:p>
          <a:endParaRPr lang="pt-BR"/>
        </a:p>
      </dgm:t>
    </dgm:pt>
    <dgm:pt modelId="{C8FD794A-3217-44A8-957E-20543C729E9E}" type="sibTrans" cxnId="{D12EA77F-BB6B-4623-801A-31EDFA853122}">
      <dgm:prSet/>
      <dgm:spPr/>
      <dgm:t>
        <a:bodyPr/>
        <a:lstStyle/>
        <a:p>
          <a:endParaRPr lang="pt-BR"/>
        </a:p>
      </dgm:t>
    </dgm:pt>
    <dgm:pt modelId="{C9659585-F815-4586-86A8-A2D8493D8680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rgbClr val="7030A0"/>
              </a:solidFill>
            </a:rPr>
            <a:t>Participaram nas palestras educativas </a:t>
          </a:r>
          <a:endParaRPr lang="pt-BR" sz="1400" b="1" dirty="0">
            <a:solidFill>
              <a:srgbClr val="7030A0"/>
            </a:solidFill>
          </a:endParaRPr>
        </a:p>
      </dgm:t>
    </dgm:pt>
    <dgm:pt modelId="{DDC2556D-1EFB-4552-9A92-26CCA79F378F}" type="parTrans" cxnId="{E3ABA04E-D7BC-4AE4-A1AD-30EC6741DA5F}">
      <dgm:prSet/>
      <dgm:spPr/>
      <dgm:t>
        <a:bodyPr/>
        <a:lstStyle/>
        <a:p>
          <a:endParaRPr lang="pt-BR"/>
        </a:p>
      </dgm:t>
    </dgm:pt>
    <dgm:pt modelId="{36B39772-EF76-41C8-B891-01313EFBDE43}" type="sibTrans" cxnId="{E3ABA04E-D7BC-4AE4-A1AD-30EC6741DA5F}">
      <dgm:prSet/>
      <dgm:spPr/>
      <dgm:t>
        <a:bodyPr/>
        <a:lstStyle/>
        <a:p>
          <a:endParaRPr lang="pt-BR"/>
        </a:p>
      </dgm:t>
    </dgm:pt>
    <dgm:pt modelId="{F33C3C9F-A080-416F-AC93-9470DD6C2726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rgbClr val="7030A0"/>
              </a:solidFill>
              <a:latin typeface="+mn-lt"/>
            </a:rPr>
            <a:t>Ficaram interessados no programa pré-natal E puerpério </a:t>
          </a:r>
          <a:endParaRPr lang="pt-BR" sz="1200" b="1" dirty="0">
            <a:solidFill>
              <a:srgbClr val="7030A0"/>
            </a:solidFill>
            <a:latin typeface="+mn-lt"/>
          </a:endParaRPr>
        </a:p>
      </dgm:t>
    </dgm:pt>
    <dgm:pt modelId="{9B6C0814-545E-43A8-9E23-B753ADBE9967}" type="parTrans" cxnId="{D29EB1D9-88F9-4848-9771-EB4A535A7371}">
      <dgm:prSet/>
      <dgm:spPr/>
      <dgm:t>
        <a:bodyPr/>
        <a:lstStyle/>
        <a:p>
          <a:endParaRPr lang="pt-BR"/>
        </a:p>
      </dgm:t>
    </dgm:pt>
    <dgm:pt modelId="{E7C0C4A5-A011-4719-A346-9B8B188777A5}" type="sibTrans" cxnId="{D29EB1D9-88F9-4848-9771-EB4A535A7371}">
      <dgm:prSet/>
      <dgm:spPr/>
      <dgm:t>
        <a:bodyPr/>
        <a:lstStyle/>
        <a:p>
          <a:endParaRPr lang="pt-BR"/>
        </a:p>
      </dgm:t>
    </dgm:pt>
    <dgm:pt modelId="{E4614D9B-206D-4C31-8A87-D422ED45F549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rgbClr val="7030A0"/>
              </a:solidFill>
              <a:latin typeface="+mn-lt"/>
            </a:rPr>
            <a:t>Surpreendidos  pelo serviço com qualidade </a:t>
          </a:r>
          <a:endParaRPr lang="pt-BR" sz="1200" b="1" dirty="0">
            <a:solidFill>
              <a:srgbClr val="7030A0"/>
            </a:solidFill>
            <a:latin typeface="+mn-lt"/>
          </a:endParaRPr>
        </a:p>
      </dgm:t>
    </dgm:pt>
    <dgm:pt modelId="{B544645F-E0D2-43A8-A6E6-694472FD5267}" type="parTrans" cxnId="{C881F6DB-F20D-489A-A2CE-B1D5B68FBFBA}">
      <dgm:prSet/>
      <dgm:spPr/>
      <dgm:t>
        <a:bodyPr/>
        <a:lstStyle/>
        <a:p>
          <a:endParaRPr lang="pt-BR"/>
        </a:p>
      </dgm:t>
    </dgm:pt>
    <dgm:pt modelId="{6229A3CE-51AF-43C5-A651-A60A04896314}" type="sibTrans" cxnId="{C881F6DB-F20D-489A-A2CE-B1D5B68FBFBA}">
      <dgm:prSet/>
      <dgm:spPr/>
      <dgm:t>
        <a:bodyPr/>
        <a:lstStyle/>
        <a:p>
          <a:endParaRPr lang="pt-BR"/>
        </a:p>
      </dgm:t>
    </dgm:pt>
    <dgm:pt modelId="{91FFFD6B-C471-4E74-A243-5BA39B3D1951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rgbClr val="7030A0"/>
              </a:solidFill>
              <a:latin typeface="+mn-lt"/>
            </a:rPr>
            <a:t>Prioridade para serem atendidas </a:t>
          </a:r>
          <a:endParaRPr lang="pt-BR" sz="1200" b="1" dirty="0">
            <a:solidFill>
              <a:srgbClr val="7030A0"/>
            </a:solidFill>
            <a:latin typeface="+mn-lt"/>
          </a:endParaRPr>
        </a:p>
      </dgm:t>
    </dgm:pt>
    <dgm:pt modelId="{34D8017C-F11F-4174-9983-A72A48DF8C8E}" type="parTrans" cxnId="{CE988082-99D7-49F1-83C6-947660593CAE}">
      <dgm:prSet/>
      <dgm:spPr/>
      <dgm:t>
        <a:bodyPr/>
        <a:lstStyle/>
        <a:p>
          <a:endParaRPr lang="pt-BR"/>
        </a:p>
      </dgm:t>
    </dgm:pt>
    <dgm:pt modelId="{33D94F4F-B22E-4680-A1CE-49E13AA4F9FF}" type="sibTrans" cxnId="{CE988082-99D7-49F1-83C6-947660593CAE}">
      <dgm:prSet/>
      <dgm:spPr/>
      <dgm:t>
        <a:bodyPr/>
        <a:lstStyle/>
        <a:p>
          <a:endParaRPr lang="pt-BR"/>
        </a:p>
      </dgm:t>
    </dgm:pt>
    <dgm:pt modelId="{A0C5F733-E32B-4ADB-A4FC-14CA1C415AAC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rgbClr val="7030A0"/>
              </a:solidFill>
              <a:latin typeface="+mn-lt"/>
            </a:rPr>
            <a:t>Importância deste para A saúde das gestantes E puérperas E as crianças que nasceriam. </a:t>
          </a:r>
          <a:endParaRPr lang="pt-BR" sz="1200" b="1" dirty="0">
            <a:solidFill>
              <a:srgbClr val="7030A0"/>
            </a:solidFill>
            <a:latin typeface="+mn-lt"/>
          </a:endParaRPr>
        </a:p>
      </dgm:t>
    </dgm:pt>
    <dgm:pt modelId="{34B2460D-2843-4CC5-B487-9747F6E729A2}" type="parTrans" cxnId="{F8470BA0-76F9-4AC1-A51D-D2D963EAF744}">
      <dgm:prSet/>
      <dgm:spPr/>
      <dgm:t>
        <a:bodyPr/>
        <a:lstStyle/>
        <a:p>
          <a:endParaRPr lang="pt-BR"/>
        </a:p>
      </dgm:t>
    </dgm:pt>
    <dgm:pt modelId="{DF51A015-F797-450A-BFDA-DAF3F37FE761}" type="sibTrans" cxnId="{F8470BA0-76F9-4AC1-A51D-D2D963EAF744}">
      <dgm:prSet/>
      <dgm:spPr/>
      <dgm:t>
        <a:bodyPr/>
        <a:lstStyle/>
        <a:p>
          <a:endParaRPr lang="pt-BR"/>
        </a:p>
      </dgm:t>
    </dgm:pt>
    <dgm:pt modelId="{BFDEB160-37AA-4BCE-AAA0-570F46BD8CD3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rgbClr val="7030A0"/>
              </a:solidFill>
              <a:latin typeface="+mn-lt"/>
            </a:rPr>
            <a:t>Entender  seus direitos ao conhecer A “carta dos direitos dos usuários do SUS’’ </a:t>
          </a:r>
          <a:endParaRPr lang="pt-BR" sz="1200" b="1" dirty="0">
            <a:solidFill>
              <a:srgbClr val="7030A0"/>
            </a:solidFill>
            <a:latin typeface="+mn-lt"/>
          </a:endParaRPr>
        </a:p>
      </dgm:t>
    </dgm:pt>
    <dgm:pt modelId="{19A337FE-1B1B-4A0C-9595-97D34B6DD5BF}" type="parTrans" cxnId="{567534FC-BE18-40D8-826F-1864B78C2388}">
      <dgm:prSet/>
      <dgm:spPr/>
      <dgm:t>
        <a:bodyPr/>
        <a:lstStyle/>
        <a:p>
          <a:endParaRPr lang="pt-BR"/>
        </a:p>
      </dgm:t>
    </dgm:pt>
    <dgm:pt modelId="{5F87606D-F799-4953-87BA-3497659116AE}" type="sibTrans" cxnId="{567534FC-BE18-40D8-826F-1864B78C2388}">
      <dgm:prSet/>
      <dgm:spPr/>
      <dgm:t>
        <a:bodyPr/>
        <a:lstStyle/>
        <a:p>
          <a:endParaRPr lang="pt-BR"/>
        </a:p>
      </dgm:t>
    </dgm:pt>
    <dgm:pt modelId="{14C65988-5180-46D6-B4B0-B1CD64F17217}">
      <dgm:prSet custT="1"/>
      <dgm:spPr/>
      <dgm:t>
        <a:bodyPr/>
        <a:lstStyle/>
        <a:p>
          <a:pPr rtl="0"/>
          <a:r>
            <a:rPr lang="pt-BR" sz="1200" b="1" dirty="0" smtClean="0">
              <a:solidFill>
                <a:srgbClr val="7030A0"/>
              </a:solidFill>
              <a:latin typeface="+mn-lt"/>
            </a:rPr>
            <a:t>Sobre O direito A solicitar E receber segunda via do seu prontuário clínico. </a:t>
          </a:r>
          <a:endParaRPr lang="pt-BR" sz="1200" b="1" dirty="0">
            <a:solidFill>
              <a:srgbClr val="7030A0"/>
            </a:solidFill>
            <a:latin typeface="+mn-lt"/>
          </a:endParaRPr>
        </a:p>
      </dgm:t>
    </dgm:pt>
    <dgm:pt modelId="{7077C2CA-4DC4-491F-A328-C1406956DF9E}" type="parTrans" cxnId="{1595E421-2FA9-4590-B7E3-3502CED7FA8E}">
      <dgm:prSet/>
      <dgm:spPr/>
      <dgm:t>
        <a:bodyPr/>
        <a:lstStyle/>
        <a:p>
          <a:endParaRPr lang="pt-BR"/>
        </a:p>
      </dgm:t>
    </dgm:pt>
    <dgm:pt modelId="{67935A15-DE20-4933-9E60-4B4AD554570B}" type="sibTrans" cxnId="{1595E421-2FA9-4590-B7E3-3502CED7FA8E}">
      <dgm:prSet/>
      <dgm:spPr/>
      <dgm:t>
        <a:bodyPr/>
        <a:lstStyle/>
        <a:p>
          <a:endParaRPr lang="pt-BR"/>
        </a:p>
      </dgm:t>
    </dgm:pt>
    <dgm:pt modelId="{8E7F8DAA-EDE5-4D18-9A52-05BB469B499E}" type="pres">
      <dgm:prSet presAssocID="{A7D9250F-92B8-4A44-87BE-ED4870E950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F9F813F-A0FE-4921-96E1-7602B893E4C6}" type="pres">
      <dgm:prSet presAssocID="{A7D9250F-92B8-4A44-87BE-ED4870E95080}" presName="pyramid" presStyleLbl="node1" presStyleIdx="0" presStyleCnt="1" custScaleX="123333" custLinFactNeighborX="2550" custLinFactNeighborY="1667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prstGeom prst="ellipse">
          <a:avLst/>
        </a:prstGeom>
      </dgm:spPr>
    </dgm:pt>
    <dgm:pt modelId="{0426B027-4043-414A-B24C-A098BB264FA1}" type="pres">
      <dgm:prSet presAssocID="{A7D9250F-92B8-4A44-87BE-ED4870E95080}" presName="theList" presStyleCnt="0"/>
      <dgm:spPr/>
    </dgm:pt>
    <dgm:pt modelId="{674D10EF-9303-4C4A-9960-4FDD29C51576}" type="pres">
      <dgm:prSet presAssocID="{7D3F2D49-482E-4470-89BE-2E36A25FB923}" presName="aNode" presStyleLbl="fgAcc1" presStyleIdx="0" presStyleCnt="8" custScaleX="130156" custLinFactY="6145" custLinFactNeighborX="-46614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B5565A-8D61-42D7-BD5E-09E520D914B5}" type="pres">
      <dgm:prSet presAssocID="{7D3F2D49-482E-4470-89BE-2E36A25FB923}" presName="aSpace" presStyleCnt="0"/>
      <dgm:spPr/>
    </dgm:pt>
    <dgm:pt modelId="{CDCFE170-501C-4ED1-BEF8-86DBDC90626F}" type="pres">
      <dgm:prSet presAssocID="{C9659585-F815-4586-86A8-A2D8493D8680}" presName="aNode" presStyleLbl="fgAcc1" presStyleIdx="1" presStyleCnt="8" custScaleX="134080" custScaleY="164221" custLinFactX="-2717" custLinFactY="106200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773F81-41BB-4FB0-A964-5CF4443927D1}" type="pres">
      <dgm:prSet presAssocID="{C9659585-F815-4586-86A8-A2D8493D8680}" presName="aSpace" presStyleCnt="0"/>
      <dgm:spPr/>
    </dgm:pt>
    <dgm:pt modelId="{FF925D5F-D114-4316-9093-43B5B4256972}" type="pres">
      <dgm:prSet presAssocID="{F33C3C9F-A080-416F-AC93-9470DD6C2726}" presName="aNode" presStyleLbl="fgAcc1" presStyleIdx="2" presStyleCnt="8" custScaleX="144049" custScaleY="206071" custLinFactX="-17642" custLinFactY="207584" custLinFactNeighborX="-100000" custLinFactNeighborY="3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7CABEA-058D-4A18-8498-6D12E7583F0B}" type="pres">
      <dgm:prSet presAssocID="{F33C3C9F-A080-416F-AC93-9470DD6C2726}" presName="aSpace" presStyleCnt="0"/>
      <dgm:spPr/>
    </dgm:pt>
    <dgm:pt modelId="{CAAA9E13-4C8B-4C1B-B6F7-CB852EBD4B1F}" type="pres">
      <dgm:prSet presAssocID="{E4614D9B-206D-4C31-8A87-D422ED45F549}" presName="aNode" presStyleLbl="fgAcc1" presStyleIdx="3" presStyleCnt="8" custScaleX="128819" custScaleY="172523" custLinFactX="-23910" custLinFactY="259639" custLinFactNeighborX="-100000" custLinFactNeighborY="3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9455CE-372C-41A7-ACEF-A9B592E9783F}" type="pres">
      <dgm:prSet presAssocID="{E4614D9B-206D-4C31-8A87-D422ED45F549}" presName="aSpace" presStyleCnt="0"/>
      <dgm:spPr/>
    </dgm:pt>
    <dgm:pt modelId="{72798673-0B4E-4811-9E82-7B163275D7A6}" type="pres">
      <dgm:prSet presAssocID="{91FFFD6B-C471-4E74-A243-5BA39B3D1951}" presName="aNode" presStyleLbl="fgAcc1" presStyleIdx="4" presStyleCnt="8" custScaleX="109052" custScaleY="175724" custLinFactX="-29411" custLinFactY="346209" custLinFactNeighborX="-100000" custLinFactNeighborY="4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63F65-4FEC-4FA4-92FC-B726FA2122A5}" type="pres">
      <dgm:prSet presAssocID="{91FFFD6B-C471-4E74-A243-5BA39B3D1951}" presName="aSpace" presStyleCnt="0"/>
      <dgm:spPr/>
    </dgm:pt>
    <dgm:pt modelId="{B61E1ED8-44FE-4C66-8219-F59CE613D0A1}" type="pres">
      <dgm:prSet presAssocID="{A0C5F733-E32B-4ADB-A4FC-14CA1C415AAC}" presName="aNode" presStyleLbl="fgAcc1" presStyleIdx="5" presStyleCnt="8" custScaleX="103617" custScaleY="223400" custLinFactY="-120452" custLinFactNeighborX="33334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D5EC9B-2910-4837-A1E8-1C63576E79D6}" type="pres">
      <dgm:prSet presAssocID="{A0C5F733-E32B-4ADB-A4FC-14CA1C415AAC}" presName="aSpace" presStyleCnt="0"/>
      <dgm:spPr/>
    </dgm:pt>
    <dgm:pt modelId="{4E7C2C7E-92F7-416B-BC5F-7750D8093AC7}" type="pres">
      <dgm:prSet presAssocID="{BFDEB160-37AA-4BCE-AAA0-570F46BD8CD3}" presName="aNode" presStyleLbl="fgAcc1" presStyleIdx="6" presStyleCnt="8" custScaleY="175017" custLinFactY="-51369" custLinFactNeighborX="2187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4E07D-D4ED-4C2A-9CE9-B47AC3141613}" type="pres">
      <dgm:prSet presAssocID="{BFDEB160-37AA-4BCE-AAA0-570F46BD8CD3}" presName="aSpace" presStyleCnt="0"/>
      <dgm:spPr/>
    </dgm:pt>
    <dgm:pt modelId="{957E7A34-4158-46A1-95BB-D0C91FCD35AA}" type="pres">
      <dgm:prSet presAssocID="{14C65988-5180-46D6-B4B0-B1CD64F17217}" presName="aNode" presStyleLbl="fgAcc1" presStyleIdx="7" presStyleCnt="8" custScaleY="253213" custLinFactY="-3808" custLinFactNeighborX="14179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3BBF21-99DB-48FA-9728-497C6793ECD4}" type="pres">
      <dgm:prSet presAssocID="{14C65988-5180-46D6-B4B0-B1CD64F17217}" presName="aSpace" presStyleCnt="0"/>
      <dgm:spPr/>
    </dgm:pt>
  </dgm:ptLst>
  <dgm:cxnLst>
    <dgm:cxn modelId="{1595E421-2FA9-4590-B7E3-3502CED7FA8E}" srcId="{A7D9250F-92B8-4A44-87BE-ED4870E95080}" destId="{14C65988-5180-46D6-B4B0-B1CD64F17217}" srcOrd="7" destOrd="0" parTransId="{7077C2CA-4DC4-491F-A328-C1406956DF9E}" sibTransId="{67935A15-DE20-4933-9E60-4B4AD554570B}"/>
    <dgm:cxn modelId="{C881F6DB-F20D-489A-A2CE-B1D5B68FBFBA}" srcId="{A7D9250F-92B8-4A44-87BE-ED4870E95080}" destId="{E4614D9B-206D-4C31-8A87-D422ED45F549}" srcOrd="3" destOrd="0" parTransId="{B544645F-E0D2-43A8-A6E6-694472FD5267}" sibTransId="{6229A3CE-51AF-43C5-A651-A60A04896314}"/>
    <dgm:cxn modelId="{A5141548-6702-4179-B5EE-8185BE8A97FB}" type="presOf" srcId="{14C65988-5180-46D6-B4B0-B1CD64F17217}" destId="{957E7A34-4158-46A1-95BB-D0C91FCD35AA}" srcOrd="0" destOrd="0" presId="urn:microsoft.com/office/officeart/2005/8/layout/pyramid2"/>
    <dgm:cxn modelId="{92D123CB-34C7-4F38-8092-C713FD3CEA7F}" type="presOf" srcId="{A0C5F733-E32B-4ADB-A4FC-14CA1C415AAC}" destId="{B61E1ED8-44FE-4C66-8219-F59CE613D0A1}" srcOrd="0" destOrd="0" presId="urn:microsoft.com/office/officeart/2005/8/layout/pyramid2"/>
    <dgm:cxn modelId="{E4806CC3-F8AE-44E5-9018-DFBF732A93BF}" type="presOf" srcId="{E4614D9B-206D-4C31-8A87-D422ED45F549}" destId="{CAAA9E13-4C8B-4C1B-B6F7-CB852EBD4B1F}" srcOrd="0" destOrd="0" presId="urn:microsoft.com/office/officeart/2005/8/layout/pyramid2"/>
    <dgm:cxn modelId="{8DA200AA-E89F-4D50-ABC9-C0031EB8A5E9}" type="presOf" srcId="{BFDEB160-37AA-4BCE-AAA0-570F46BD8CD3}" destId="{4E7C2C7E-92F7-416B-BC5F-7750D8093AC7}" srcOrd="0" destOrd="0" presId="urn:microsoft.com/office/officeart/2005/8/layout/pyramid2"/>
    <dgm:cxn modelId="{A31FD107-E93F-41F2-B709-87649C6B1C61}" type="presOf" srcId="{7D3F2D49-482E-4470-89BE-2E36A25FB923}" destId="{674D10EF-9303-4C4A-9960-4FDD29C51576}" srcOrd="0" destOrd="0" presId="urn:microsoft.com/office/officeart/2005/8/layout/pyramid2"/>
    <dgm:cxn modelId="{CE988082-99D7-49F1-83C6-947660593CAE}" srcId="{A7D9250F-92B8-4A44-87BE-ED4870E95080}" destId="{91FFFD6B-C471-4E74-A243-5BA39B3D1951}" srcOrd="4" destOrd="0" parTransId="{34D8017C-F11F-4174-9983-A72A48DF8C8E}" sibTransId="{33D94F4F-B22E-4680-A1CE-49E13AA4F9FF}"/>
    <dgm:cxn modelId="{F8470BA0-76F9-4AC1-A51D-D2D963EAF744}" srcId="{A7D9250F-92B8-4A44-87BE-ED4870E95080}" destId="{A0C5F733-E32B-4ADB-A4FC-14CA1C415AAC}" srcOrd="5" destOrd="0" parTransId="{34B2460D-2843-4CC5-B487-9747F6E729A2}" sibTransId="{DF51A015-F797-450A-BFDA-DAF3F37FE761}"/>
    <dgm:cxn modelId="{C9A1D1B8-C1D3-46A0-BF5D-46DAC743EFAD}" type="presOf" srcId="{C9659585-F815-4586-86A8-A2D8493D8680}" destId="{CDCFE170-501C-4ED1-BEF8-86DBDC90626F}" srcOrd="0" destOrd="0" presId="urn:microsoft.com/office/officeart/2005/8/layout/pyramid2"/>
    <dgm:cxn modelId="{E3ABA04E-D7BC-4AE4-A1AD-30EC6741DA5F}" srcId="{A7D9250F-92B8-4A44-87BE-ED4870E95080}" destId="{C9659585-F815-4586-86A8-A2D8493D8680}" srcOrd="1" destOrd="0" parTransId="{DDC2556D-1EFB-4552-9A92-26CCA79F378F}" sibTransId="{36B39772-EF76-41C8-B891-01313EFBDE43}"/>
    <dgm:cxn modelId="{D12EA77F-BB6B-4623-801A-31EDFA853122}" srcId="{A7D9250F-92B8-4A44-87BE-ED4870E95080}" destId="{7D3F2D49-482E-4470-89BE-2E36A25FB923}" srcOrd="0" destOrd="0" parTransId="{119D75CA-D2F9-4A4B-8079-27F7664C7D72}" sibTransId="{C8FD794A-3217-44A8-957E-20543C729E9E}"/>
    <dgm:cxn modelId="{84BBFF4A-2F06-441E-8966-90898963CC57}" type="presOf" srcId="{A7D9250F-92B8-4A44-87BE-ED4870E95080}" destId="{8E7F8DAA-EDE5-4D18-9A52-05BB469B499E}" srcOrd="0" destOrd="0" presId="urn:microsoft.com/office/officeart/2005/8/layout/pyramid2"/>
    <dgm:cxn modelId="{B6BCD533-DF9B-480E-A617-CBFC4B195809}" type="presOf" srcId="{F33C3C9F-A080-416F-AC93-9470DD6C2726}" destId="{FF925D5F-D114-4316-9093-43B5B4256972}" srcOrd="0" destOrd="0" presId="urn:microsoft.com/office/officeart/2005/8/layout/pyramid2"/>
    <dgm:cxn modelId="{567534FC-BE18-40D8-826F-1864B78C2388}" srcId="{A7D9250F-92B8-4A44-87BE-ED4870E95080}" destId="{BFDEB160-37AA-4BCE-AAA0-570F46BD8CD3}" srcOrd="6" destOrd="0" parTransId="{19A337FE-1B1B-4A0C-9595-97D34B6DD5BF}" sibTransId="{5F87606D-F799-4953-87BA-3497659116AE}"/>
    <dgm:cxn modelId="{D29EB1D9-88F9-4848-9771-EB4A535A7371}" srcId="{A7D9250F-92B8-4A44-87BE-ED4870E95080}" destId="{F33C3C9F-A080-416F-AC93-9470DD6C2726}" srcOrd="2" destOrd="0" parTransId="{9B6C0814-545E-43A8-9E23-B753ADBE9967}" sibTransId="{E7C0C4A5-A011-4719-A346-9B8B188777A5}"/>
    <dgm:cxn modelId="{8275DC5A-BF1B-4123-B6E5-01F266AAF743}" type="presOf" srcId="{91FFFD6B-C471-4E74-A243-5BA39B3D1951}" destId="{72798673-0B4E-4811-9E82-7B163275D7A6}" srcOrd="0" destOrd="0" presId="urn:microsoft.com/office/officeart/2005/8/layout/pyramid2"/>
    <dgm:cxn modelId="{E57334D9-6704-4DFA-B4F9-1B6EC0539C7C}" type="presParOf" srcId="{8E7F8DAA-EDE5-4D18-9A52-05BB469B499E}" destId="{AF9F813F-A0FE-4921-96E1-7602B893E4C6}" srcOrd="0" destOrd="0" presId="urn:microsoft.com/office/officeart/2005/8/layout/pyramid2"/>
    <dgm:cxn modelId="{5F748C48-8DB4-4243-9514-FBABF0E53B43}" type="presParOf" srcId="{8E7F8DAA-EDE5-4D18-9A52-05BB469B499E}" destId="{0426B027-4043-414A-B24C-A098BB264FA1}" srcOrd="1" destOrd="0" presId="urn:microsoft.com/office/officeart/2005/8/layout/pyramid2"/>
    <dgm:cxn modelId="{07B444F4-7625-46D9-9FB1-987FCD83FE9A}" type="presParOf" srcId="{0426B027-4043-414A-B24C-A098BB264FA1}" destId="{674D10EF-9303-4C4A-9960-4FDD29C51576}" srcOrd="0" destOrd="0" presId="urn:microsoft.com/office/officeart/2005/8/layout/pyramid2"/>
    <dgm:cxn modelId="{488D878D-CE9D-4D47-BC03-3D0B1F627C3C}" type="presParOf" srcId="{0426B027-4043-414A-B24C-A098BB264FA1}" destId="{B7B5565A-8D61-42D7-BD5E-09E520D914B5}" srcOrd="1" destOrd="0" presId="urn:microsoft.com/office/officeart/2005/8/layout/pyramid2"/>
    <dgm:cxn modelId="{6E953DE2-65D6-439E-B4E7-999DC1FE8259}" type="presParOf" srcId="{0426B027-4043-414A-B24C-A098BB264FA1}" destId="{CDCFE170-501C-4ED1-BEF8-86DBDC90626F}" srcOrd="2" destOrd="0" presId="urn:microsoft.com/office/officeart/2005/8/layout/pyramid2"/>
    <dgm:cxn modelId="{E114FDD8-30CB-475E-AB14-EE7BDB377834}" type="presParOf" srcId="{0426B027-4043-414A-B24C-A098BB264FA1}" destId="{44773F81-41BB-4FB0-A964-5CF4443927D1}" srcOrd="3" destOrd="0" presId="urn:microsoft.com/office/officeart/2005/8/layout/pyramid2"/>
    <dgm:cxn modelId="{8BB9D513-04FC-4E02-ABEE-D9C8967F3981}" type="presParOf" srcId="{0426B027-4043-414A-B24C-A098BB264FA1}" destId="{FF925D5F-D114-4316-9093-43B5B4256972}" srcOrd="4" destOrd="0" presId="urn:microsoft.com/office/officeart/2005/8/layout/pyramid2"/>
    <dgm:cxn modelId="{572542B3-59D2-40E9-913B-572773FDA956}" type="presParOf" srcId="{0426B027-4043-414A-B24C-A098BB264FA1}" destId="{4E7CABEA-058D-4A18-8498-6D12E7583F0B}" srcOrd="5" destOrd="0" presId="urn:microsoft.com/office/officeart/2005/8/layout/pyramid2"/>
    <dgm:cxn modelId="{AF994E61-0B25-4FA5-951C-4EE710A9EFC2}" type="presParOf" srcId="{0426B027-4043-414A-B24C-A098BB264FA1}" destId="{CAAA9E13-4C8B-4C1B-B6F7-CB852EBD4B1F}" srcOrd="6" destOrd="0" presId="urn:microsoft.com/office/officeart/2005/8/layout/pyramid2"/>
    <dgm:cxn modelId="{0F35655A-9A98-4D8C-A727-D17E1538F1B1}" type="presParOf" srcId="{0426B027-4043-414A-B24C-A098BB264FA1}" destId="{FB9455CE-372C-41A7-ACEF-A9B592E9783F}" srcOrd="7" destOrd="0" presId="urn:microsoft.com/office/officeart/2005/8/layout/pyramid2"/>
    <dgm:cxn modelId="{314A68F0-FE3D-4E77-9B0F-FC5F4DB9DA8C}" type="presParOf" srcId="{0426B027-4043-414A-B24C-A098BB264FA1}" destId="{72798673-0B4E-4811-9E82-7B163275D7A6}" srcOrd="8" destOrd="0" presId="urn:microsoft.com/office/officeart/2005/8/layout/pyramid2"/>
    <dgm:cxn modelId="{7CF06A28-B09E-4F47-AD19-FE57761C08DA}" type="presParOf" srcId="{0426B027-4043-414A-B24C-A098BB264FA1}" destId="{2B163F65-4FEC-4FA4-92FC-B726FA2122A5}" srcOrd="9" destOrd="0" presId="urn:microsoft.com/office/officeart/2005/8/layout/pyramid2"/>
    <dgm:cxn modelId="{E5514276-3028-4A08-82ED-39AA26CE586A}" type="presParOf" srcId="{0426B027-4043-414A-B24C-A098BB264FA1}" destId="{B61E1ED8-44FE-4C66-8219-F59CE613D0A1}" srcOrd="10" destOrd="0" presId="urn:microsoft.com/office/officeart/2005/8/layout/pyramid2"/>
    <dgm:cxn modelId="{9ACFE816-5F8E-494E-9678-E3ABBC500A2D}" type="presParOf" srcId="{0426B027-4043-414A-B24C-A098BB264FA1}" destId="{09D5EC9B-2910-4837-A1E8-1C63576E79D6}" srcOrd="11" destOrd="0" presId="urn:microsoft.com/office/officeart/2005/8/layout/pyramid2"/>
    <dgm:cxn modelId="{78D649CB-D0E5-405E-BED3-067BF527406B}" type="presParOf" srcId="{0426B027-4043-414A-B24C-A098BB264FA1}" destId="{4E7C2C7E-92F7-416B-BC5F-7750D8093AC7}" srcOrd="12" destOrd="0" presId="urn:microsoft.com/office/officeart/2005/8/layout/pyramid2"/>
    <dgm:cxn modelId="{56F8A88E-73D2-4E8D-B292-6632593523DB}" type="presParOf" srcId="{0426B027-4043-414A-B24C-A098BB264FA1}" destId="{DE24E07D-D4ED-4C2A-9CE9-B47AC3141613}" srcOrd="13" destOrd="0" presId="urn:microsoft.com/office/officeart/2005/8/layout/pyramid2"/>
    <dgm:cxn modelId="{BAE3CABB-E476-44C6-938E-5F1476F76C58}" type="presParOf" srcId="{0426B027-4043-414A-B24C-A098BB264FA1}" destId="{957E7A34-4158-46A1-95BB-D0C91FCD35AA}" srcOrd="14" destOrd="0" presId="urn:microsoft.com/office/officeart/2005/8/layout/pyramid2"/>
    <dgm:cxn modelId="{E11EB925-C74F-4A25-BDBC-17BAFAB63D43}" type="presParOf" srcId="{0426B027-4043-414A-B24C-A098BB264FA1}" destId="{A13BBF21-99DB-48FA-9728-497C6793ECD4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9250F-92B8-4A44-87BE-ED4870E95080}" type="doc">
      <dgm:prSet loTypeId="urn:microsoft.com/office/officeart/2005/8/layout/pyramid2" loCatId="pyramid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D873420B-D174-4102-9EA4-8C609D9E555D}">
      <dgm:prSet custT="1"/>
      <dgm:spPr/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Capacitação da equipe.</a:t>
          </a:r>
        </a:p>
      </dgm:t>
    </dgm:pt>
    <dgm:pt modelId="{22D5FEEC-4723-4120-8FB9-FE65490CAAF3}" type="parTrans" cxnId="{EAD8CC09-C0B6-43D1-A1C5-935B5C593F19}">
      <dgm:prSet/>
      <dgm:spPr/>
      <dgm:t>
        <a:bodyPr/>
        <a:lstStyle/>
        <a:p>
          <a:endParaRPr lang="pt-BR"/>
        </a:p>
      </dgm:t>
    </dgm:pt>
    <dgm:pt modelId="{19BEDEAF-3605-4DDB-9584-094C3B854837}" type="sibTrans" cxnId="{EAD8CC09-C0B6-43D1-A1C5-935B5C593F19}">
      <dgm:prSet/>
      <dgm:spPr/>
      <dgm:t>
        <a:bodyPr/>
        <a:lstStyle/>
        <a:p>
          <a:endParaRPr lang="pt-BR"/>
        </a:p>
      </dgm:t>
    </dgm:pt>
    <dgm:pt modelId="{89AA1FA5-094A-4D1B-B977-5C1ABC314896}">
      <dgm:prSet custT="1"/>
      <dgm:spPr/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Maior qualificação no atendimento clínico no pré-natal e puerpério.  </a:t>
          </a:r>
        </a:p>
      </dgm:t>
    </dgm:pt>
    <dgm:pt modelId="{2864C4FF-04AA-4451-9D1B-A6BDE0FEE8C7}" type="parTrans" cxnId="{257F31B5-0EF7-4019-A5B9-43F5CC310EBD}">
      <dgm:prSet/>
      <dgm:spPr/>
      <dgm:t>
        <a:bodyPr/>
        <a:lstStyle/>
        <a:p>
          <a:endParaRPr lang="pt-BR"/>
        </a:p>
      </dgm:t>
    </dgm:pt>
    <dgm:pt modelId="{4EB6BC61-1494-4616-A03F-A86354326530}" type="sibTrans" cxnId="{257F31B5-0EF7-4019-A5B9-43F5CC310EBD}">
      <dgm:prSet/>
      <dgm:spPr/>
      <dgm:t>
        <a:bodyPr/>
        <a:lstStyle/>
        <a:p>
          <a:endParaRPr lang="pt-BR"/>
        </a:p>
      </dgm:t>
    </dgm:pt>
    <dgm:pt modelId="{922E3D12-713A-4A75-8766-AB3017A2B051}">
      <dgm:prSet custT="1"/>
      <dgm:spPr/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Engajar  o NASF. </a:t>
          </a:r>
        </a:p>
      </dgm:t>
    </dgm:pt>
    <dgm:pt modelId="{40E9DE35-3D2B-4FBB-B9BE-8A381254A98A}" type="parTrans" cxnId="{F02BF242-20B7-4A91-999D-189329E07C46}">
      <dgm:prSet/>
      <dgm:spPr/>
      <dgm:t>
        <a:bodyPr/>
        <a:lstStyle/>
        <a:p>
          <a:endParaRPr lang="pt-BR"/>
        </a:p>
      </dgm:t>
    </dgm:pt>
    <dgm:pt modelId="{C0266617-A1DF-4377-AF2B-564711D76A8C}" type="sibTrans" cxnId="{F02BF242-20B7-4A91-999D-189329E07C46}">
      <dgm:prSet/>
      <dgm:spPr/>
      <dgm:t>
        <a:bodyPr/>
        <a:lstStyle/>
        <a:p>
          <a:endParaRPr lang="pt-BR"/>
        </a:p>
      </dgm:t>
    </dgm:pt>
    <dgm:pt modelId="{3AD5D207-405D-40F7-A936-6BAE6690F106}">
      <dgm:prSet custT="1"/>
      <dgm:spPr/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Integração das equipes da UBS e compromisso de todos com este propósito.</a:t>
          </a:r>
        </a:p>
      </dgm:t>
    </dgm:pt>
    <dgm:pt modelId="{A9F97D8B-95EA-4D9B-85A8-8F9A4FBFB5D2}" type="parTrans" cxnId="{7A9FEB32-4E9D-476F-ACF5-C6B07EDFAE3C}">
      <dgm:prSet/>
      <dgm:spPr/>
      <dgm:t>
        <a:bodyPr/>
        <a:lstStyle/>
        <a:p>
          <a:endParaRPr lang="pt-BR"/>
        </a:p>
      </dgm:t>
    </dgm:pt>
    <dgm:pt modelId="{5226A120-6D52-462F-B91D-CB2A5405E1EA}" type="sibTrans" cxnId="{7A9FEB32-4E9D-476F-ACF5-C6B07EDFAE3C}">
      <dgm:prSet/>
      <dgm:spPr/>
      <dgm:t>
        <a:bodyPr/>
        <a:lstStyle/>
        <a:p>
          <a:endParaRPr lang="pt-BR"/>
        </a:p>
      </dgm:t>
    </dgm:pt>
    <dgm:pt modelId="{BF77282F-87B7-4B56-9B95-A4699FF190E3}">
      <dgm:prSet custT="1"/>
      <dgm:spPr/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Ganhou a aprendizagem de trabalhar e buscar a solução dos problemas em conjunto.</a:t>
          </a:r>
        </a:p>
      </dgm:t>
    </dgm:pt>
    <dgm:pt modelId="{2B5FF45B-5D43-4905-8DD2-7E82C7E847BB}" type="parTrans" cxnId="{BBAB0C8B-2894-46C4-8988-F5D5E2E0CD3C}">
      <dgm:prSet/>
      <dgm:spPr/>
      <dgm:t>
        <a:bodyPr/>
        <a:lstStyle/>
        <a:p>
          <a:endParaRPr lang="pt-BR"/>
        </a:p>
      </dgm:t>
    </dgm:pt>
    <dgm:pt modelId="{99B7963B-E8A7-46E7-B2D3-5AD4EBEFBFE3}" type="sibTrans" cxnId="{BBAB0C8B-2894-46C4-8988-F5D5E2E0CD3C}">
      <dgm:prSet/>
      <dgm:spPr/>
      <dgm:t>
        <a:bodyPr/>
        <a:lstStyle/>
        <a:p>
          <a:endParaRPr lang="pt-BR"/>
        </a:p>
      </dgm:t>
    </dgm:pt>
    <dgm:pt modelId="{6FD8A347-EFAC-49C9-8EBB-10EBCF87DA56}">
      <dgm:prSet custT="1"/>
      <dgm:spPr/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Propiciou a ampliação da cobertura do pré-natal e puerpério.</a:t>
          </a:r>
        </a:p>
      </dgm:t>
    </dgm:pt>
    <dgm:pt modelId="{9A23224F-67FC-4BCD-ABA9-930BCBDA1A4E}" type="parTrans" cxnId="{5029F5F9-C434-4ACB-9697-A1BEA9A2BECC}">
      <dgm:prSet/>
      <dgm:spPr/>
      <dgm:t>
        <a:bodyPr/>
        <a:lstStyle/>
        <a:p>
          <a:endParaRPr lang="pt-BR"/>
        </a:p>
      </dgm:t>
    </dgm:pt>
    <dgm:pt modelId="{BD108596-11C9-45C1-BE99-7BE5A4E65228}" type="sibTrans" cxnId="{5029F5F9-C434-4ACB-9697-A1BEA9A2BECC}">
      <dgm:prSet/>
      <dgm:spPr/>
      <dgm:t>
        <a:bodyPr/>
        <a:lstStyle/>
        <a:p>
          <a:endParaRPr lang="pt-BR"/>
        </a:p>
      </dgm:t>
    </dgm:pt>
    <dgm:pt modelId="{77F0ED5B-94F0-4276-86E0-30484DAEAA7A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rgbClr val="002060"/>
              </a:solidFill>
              <a:latin typeface="+mn-lt"/>
            </a:rPr>
            <a:t>Elevou a qualidade dos registros .</a:t>
          </a:r>
          <a:endParaRPr lang="pt-BR" sz="1600" b="1" dirty="0">
            <a:solidFill>
              <a:srgbClr val="002060"/>
            </a:solidFill>
            <a:latin typeface="+mn-lt"/>
          </a:endParaRPr>
        </a:p>
      </dgm:t>
    </dgm:pt>
    <dgm:pt modelId="{F1D96FD4-6C9E-4B5E-B3EF-328F471BF849}" type="parTrans" cxnId="{4B554BAF-F2B5-4D90-9E4B-AF059986A878}">
      <dgm:prSet/>
      <dgm:spPr/>
      <dgm:t>
        <a:bodyPr/>
        <a:lstStyle/>
        <a:p>
          <a:endParaRPr lang="pt-BR"/>
        </a:p>
      </dgm:t>
    </dgm:pt>
    <dgm:pt modelId="{A228D50B-9358-451F-B3DF-1C20B28E21E7}" type="sibTrans" cxnId="{4B554BAF-F2B5-4D90-9E4B-AF059986A878}">
      <dgm:prSet/>
      <dgm:spPr/>
      <dgm:t>
        <a:bodyPr/>
        <a:lstStyle/>
        <a:p>
          <a:endParaRPr lang="pt-BR"/>
        </a:p>
      </dgm:t>
    </dgm:pt>
    <dgm:pt modelId="{8E7F8DAA-EDE5-4D18-9A52-05BB469B499E}" type="pres">
      <dgm:prSet presAssocID="{A7D9250F-92B8-4A44-87BE-ED4870E950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F9F813F-A0FE-4921-96E1-7602B893E4C6}" type="pres">
      <dgm:prSet presAssocID="{A7D9250F-92B8-4A44-87BE-ED4870E95080}" presName="pyramid" presStyleLbl="node1" presStyleIdx="0" presStyleCnt="1" custScaleX="123333" custLinFactNeighborX="20000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prstGeom prst="ellipse">
          <a:avLst/>
        </a:prstGeom>
      </dgm:spPr>
    </dgm:pt>
    <dgm:pt modelId="{0426B027-4043-414A-B24C-A098BB264FA1}" type="pres">
      <dgm:prSet presAssocID="{A7D9250F-92B8-4A44-87BE-ED4870E95080}" presName="theList" presStyleCnt="0"/>
      <dgm:spPr/>
    </dgm:pt>
    <dgm:pt modelId="{9E34E246-410C-44E2-BF9F-74B8D3AC52F1}" type="pres">
      <dgm:prSet presAssocID="{77F0ED5B-94F0-4276-86E0-30484DAEAA7A}" presName="aNode" presStyleLbl="fgAcc1" presStyleIdx="0" presStyleCnt="7" custScaleY="1926057" custLinFactY="-236976" custLinFactNeighborX="-74359" custLinFactNeighborY="-3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BBDDDD-1AA2-4DF2-A94B-037DD2444F6B}" type="pres">
      <dgm:prSet presAssocID="{77F0ED5B-94F0-4276-86E0-30484DAEAA7A}" presName="aSpace" presStyleCnt="0"/>
      <dgm:spPr/>
    </dgm:pt>
    <dgm:pt modelId="{2575BC94-0A08-44EC-B684-5AD2C9AB3615}" type="pres">
      <dgm:prSet presAssocID="{D873420B-D174-4102-9EA4-8C609D9E555D}" presName="aNode" presStyleLbl="fgAcc1" presStyleIdx="1" presStyleCnt="7" custScaleY="1283401" custLinFactY="-1721884" custLinFactNeighborX="48718" custLinFactNeighborY="-18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DB082F-6BD3-4AC1-8E67-00E6957FAB8C}" type="pres">
      <dgm:prSet presAssocID="{D873420B-D174-4102-9EA4-8C609D9E555D}" presName="aSpace" presStyleCnt="0"/>
      <dgm:spPr/>
    </dgm:pt>
    <dgm:pt modelId="{CD9FD018-A9EF-4E1C-A230-B4AC32495F4E}" type="pres">
      <dgm:prSet presAssocID="{89AA1FA5-094A-4D1B-B977-5C1ABC314896}" presName="aNode" presStyleLbl="fgAcc1" presStyleIdx="2" presStyleCnt="7" custScaleX="132050" custScaleY="2000000" custLinFactY="1402415" custLinFactNeighborX="54486" custLinFactNeighborY="15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40D1BE-2425-44A8-B576-9BBDA76DCFBD}" type="pres">
      <dgm:prSet presAssocID="{89AA1FA5-094A-4D1B-B977-5C1ABC314896}" presName="aSpace" presStyleCnt="0"/>
      <dgm:spPr/>
    </dgm:pt>
    <dgm:pt modelId="{FE38CACB-2582-4325-8FB7-83A241CF5397}" type="pres">
      <dgm:prSet presAssocID="{922E3D12-713A-4A75-8766-AB3017A2B051}" presName="aNode" presStyleLbl="fgAcc1" presStyleIdx="3" presStyleCnt="7" custScaleY="1461430" custLinFactY="-2646688" custLinFactNeighborX="43589" custLinFactNeighborY="-27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5339F0-F474-45CC-B1F8-E149ECABA639}" type="pres">
      <dgm:prSet presAssocID="{922E3D12-713A-4A75-8766-AB3017A2B051}" presName="aSpace" presStyleCnt="0"/>
      <dgm:spPr/>
    </dgm:pt>
    <dgm:pt modelId="{41CAD245-F80B-4AF1-A5F5-862EB35292C5}" type="pres">
      <dgm:prSet presAssocID="{3AD5D207-405D-40F7-A936-6BAE6690F106}" presName="aNode" presStyleLbl="fgAcc1" presStyleIdx="4" presStyleCnt="7" custScaleX="200000" custScaleY="2000000" custLinFactY="3095347" custLinFactNeighborX="14102" custLinFactNeighborY="3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B6104C-110D-43DC-BD2B-8B17774AB382}" type="pres">
      <dgm:prSet presAssocID="{3AD5D207-405D-40F7-A936-6BAE6690F106}" presName="aSpace" presStyleCnt="0"/>
      <dgm:spPr/>
    </dgm:pt>
    <dgm:pt modelId="{DCD179CA-A431-49AC-8491-D0AE664E2DE0}" type="pres">
      <dgm:prSet presAssocID="{BF77282F-87B7-4B56-9B95-A4699FF190E3}" presName="aNode" presStyleLbl="fgAcc1" presStyleIdx="5" presStyleCnt="7" custScaleX="202562" custScaleY="2000000" custLinFactX="-640" custLinFactY="-1197414" custLinFactNeighborX="-100000" custLinFactNeighborY="-1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C90B1-CD09-418E-9B72-FED3D742637A}" type="pres">
      <dgm:prSet presAssocID="{BF77282F-87B7-4B56-9B95-A4699FF190E3}" presName="aSpace" presStyleCnt="0"/>
      <dgm:spPr/>
    </dgm:pt>
    <dgm:pt modelId="{22E29F8C-3B28-4792-82B4-DC2F1D9E8DF5}" type="pres">
      <dgm:prSet presAssocID="{6FD8A347-EFAC-49C9-8EBB-10EBCF87DA56}" presName="aNode" presStyleLbl="fgAcc1" presStyleIdx="6" presStyleCnt="7" custScaleX="156412" custScaleY="2000000" custLinFactX="-12820" custLinFactY="-7083296" custLinFactNeighborX="-100000" custLinFactNeighborY="-7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2D7FA5-A6D3-4C9E-A877-817DE7584D80}" type="pres">
      <dgm:prSet presAssocID="{6FD8A347-EFAC-49C9-8EBB-10EBCF87DA56}" presName="aSpace" presStyleCnt="0"/>
      <dgm:spPr/>
    </dgm:pt>
  </dgm:ptLst>
  <dgm:cxnLst>
    <dgm:cxn modelId="{5029F5F9-C434-4ACB-9697-A1BEA9A2BECC}" srcId="{A7D9250F-92B8-4A44-87BE-ED4870E95080}" destId="{6FD8A347-EFAC-49C9-8EBB-10EBCF87DA56}" srcOrd="6" destOrd="0" parTransId="{9A23224F-67FC-4BCD-ABA9-930BCBDA1A4E}" sibTransId="{BD108596-11C9-45C1-BE99-7BE5A4E65228}"/>
    <dgm:cxn modelId="{EAD8CC09-C0B6-43D1-A1C5-935B5C593F19}" srcId="{A7D9250F-92B8-4A44-87BE-ED4870E95080}" destId="{D873420B-D174-4102-9EA4-8C609D9E555D}" srcOrd="1" destOrd="0" parTransId="{22D5FEEC-4723-4120-8FB9-FE65490CAAF3}" sibTransId="{19BEDEAF-3605-4DDB-9584-094C3B854837}"/>
    <dgm:cxn modelId="{4B554BAF-F2B5-4D90-9E4B-AF059986A878}" srcId="{A7D9250F-92B8-4A44-87BE-ED4870E95080}" destId="{77F0ED5B-94F0-4276-86E0-30484DAEAA7A}" srcOrd="0" destOrd="0" parTransId="{F1D96FD4-6C9E-4B5E-B3EF-328F471BF849}" sibTransId="{A228D50B-9358-451F-B3DF-1C20B28E21E7}"/>
    <dgm:cxn modelId="{F02BF242-20B7-4A91-999D-189329E07C46}" srcId="{A7D9250F-92B8-4A44-87BE-ED4870E95080}" destId="{922E3D12-713A-4A75-8766-AB3017A2B051}" srcOrd="3" destOrd="0" parTransId="{40E9DE35-3D2B-4FBB-B9BE-8A381254A98A}" sibTransId="{C0266617-A1DF-4377-AF2B-564711D76A8C}"/>
    <dgm:cxn modelId="{9F81CE5F-F076-42FA-B62F-2EC0EAA45D42}" type="presOf" srcId="{3AD5D207-405D-40F7-A936-6BAE6690F106}" destId="{41CAD245-F80B-4AF1-A5F5-862EB35292C5}" srcOrd="0" destOrd="0" presId="urn:microsoft.com/office/officeart/2005/8/layout/pyramid2"/>
    <dgm:cxn modelId="{E9BC39F5-9EDA-4EA8-86A7-9E5A483813B5}" type="presOf" srcId="{89AA1FA5-094A-4D1B-B977-5C1ABC314896}" destId="{CD9FD018-A9EF-4E1C-A230-B4AC32495F4E}" srcOrd="0" destOrd="0" presId="urn:microsoft.com/office/officeart/2005/8/layout/pyramid2"/>
    <dgm:cxn modelId="{BBAB0C8B-2894-46C4-8988-F5D5E2E0CD3C}" srcId="{A7D9250F-92B8-4A44-87BE-ED4870E95080}" destId="{BF77282F-87B7-4B56-9B95-A4699FF190E3}" srcOrd="5" destOrd="0" parTransId="{2B5FF45B-5D43-4905-8DD2-7E82C7E847BB}" sibTransId="{99B7963B-E8A7-46E7-B2D3-5AD4EBEFBFE3}"/>
    <dgm:cxn modelId="{257F31B5-0EF7-4019-A5B9-43F5CC310EBD}" srcId="{A7D9250F-92B8-4A44-87BE-ED4870E95080}" destId="{89AA1FA5-094A-4D1B-B977-5C1ABC314896}" srcOrd="2" destOrd="0" parTransId="{2864C4FF-04AA-4451-9D1B-A6BDE0FEE8C7}" sibTransId="{4EB6BC61-1494-4616-A03F-A86354326530}"/>
    <dgm:cxn modelId="{03549413-72BF-4773-ADEF-3D32BA64A4DD}" type="presOf" srcId="{6FD8A347-EFAC-49C9-8EBB-10EBCF87DA56}" destId="{22E29F8C-3B28-4792-82B4-DC2F1D9E8DF5}" srcOrd="0" destOrd="0" presId="urn:microsoft.com/office/officeart/2005/8/layout/pyramid2"/>
    <dgm:cxn modelId="{57EAB291-8425-48F8-AD1F-3D08696784B8}" type="presOf" srcId="{922E3D12-713A-4A75-8766-AB3017A2B051}" destId="{FE38CACB-2582-4325-8FB7-83A241CF5397}" srcOrd="0" destOrd="0" presId="urn:microsoft.com/office/officeart/2005/8/layout/pyramid2"/>
    <dgm:cxn modelId="{F1FE8C54-CD6A-4E11-8BD0-96CA41DEB9D7}" type="presOf" srcId="{BF77282F-87B7-4B56-9B95-A4699FF190E3}" destId="{DCD179CA-A431-49AC-8491-D0AE664E2DE0}" srcOrd="0" destOrd="0" presId="urn:microsoft.com/office/officeart/2005/8/layout/pyramid2"/>
    <dgm:cxn modelId="{DDE10E8A-ED78-4C04-8199-3731D24039AB}" type="presOf" srcId="{A7D9250F-92B8-4A44-87BE-ED4870E95080}" destId="{8E7F8DAA-EDE5-4D18-9A52-05BB469B499E}" srcOrd="0" destOrd="0" presId="urn:microsoft.com/office/officeart/2005/8/layout/pyramid2"/>
    <dgm:cxn modelId="{249F4E2A-48B2-4E22-B1EF-70D1E0EFB3BE}" type="presOf" srcId="{77F0ED5B-94F0-4276-86E0-30484DAEAA7A}" destId="{9E34E246-410C-44E2-BF9F-74B8D3AC52F1}" srcOrd="0" destOrd="0" presId="urn:microsoft.com/office/officeart/2005/8/layout/pyramid2"/>
    <dgm:cxn modelId="{1B19FD6F-724A-4275-A60A-A49BAE4E0E69}" type="presOf" srcId="{D873420B-D174-4102-9EA4-8C609D9E555D}" destId="{2575BC94-0A08-44EC-B684-5AD2C9AB3615}" srcOrd="0" destOrd="0" presId="urn:microsoft.com/office/officeart/2005/8/layout/pyramid2"/>
    <dgm:cxn modelId="{7A9FEB32-4E9D-476F-ACF5-C6B07EDFAE3C}" srcId="{A7D9250F-92B8-4A44-87BE-ED4870E95080}" destId="{3AD5D207-405D-40F7-A936-6BAE6690F106}" srcOrd="4" destOrd="0" parTransId="{A9F97D8B-95EA-4D9B-85A8-8F9A4FBFB5D2}" sibTransId="{5226A120-6D52-462F-B91D-CB2A5405E1EA}"/>
    <dgm:cxn modelId="{D18F748B-20DC-42DC-8DAD-E879B2CE7D51}" type="presParOf" srcId="{8E7F8DAA-EDE5-4D18-9A52-05BB469B499E}" destId="{AF9F813F-A0FE-4921-96E1-7602B893E4C6}" srcOrd="0" destOrd="0" presId="urn:microsoft.com/office/officeart/2005/8/layout/pyramid2"/>
    <dgm:cxn modelId="{2D527E80-F5D3-47BD-8CB5-8BEE653B6589}" type="presParOf" srcId="{8E7F8DAA-EDE5-4D18-9A52-05BB469B499E}" destId="{0426B027-4043-414A-B24C-A098BB264FA1}" srcOrd="1" destOrd="0" presId="urn:microsoft.com/office/officeart/2005/8/layout/pyramid2"/>
    <dgm:cxn modelId="{0EBF3E48-0195-48B6-AFA1-58A70783E3AC}" type="presParOf" srcId="{0426B027-4043-414A-B24C-A098BB264FA1}" destId="{9E34E246-410C-44E2-BF9F-74B8D3AC52F1}" srcOrd="0" destOrd="0" presId="urn:microsoft.com/office/officeart/2005/8/layout/pyramid2"/>
    <dgm:cxn modelId="{53390872-8983-437E-9D7F-FB5AB080BD2B}" type="presParOf" srcId="{0426B027-4043-414A-B24C-A098BB264FA1}" destId="{06BBDDDD-1AA2-4DF2-A94B-037DD2444F6B}" srcOrd="1" destOrd="0" presId="urn:microsoft.com/office/officeart/2005/8/layout/pyramid2"/>
    <dgm:cxn modelId="{A06F0072-D4A5-436D-AB8D-170506F23300}" type="presParOf" srcId="{0426B027-4043-414A-B24C-A098BB264FA1}" destId="{2575BC94-0A08-44EC-B684-5AD2C9AB3615}" srcOrd="2" destOrd="0" presId="urn:microsoft.com/office/officeart/2005/8/layout/pyramid2"/>
    <dgm:cxn modelId="{2E22C19D-A475-4E35-A28B-F31E4067C96F}" type="presParOf" srcId="{0426B027-4043-414A-B24C-A098BB264FA1}" destId="{AADB082F-6BD3-4AC1-8E67-00E6957FAB8C}" srcOrd="3" destOrd="0" presId="urn:microsoft.com/office/officeart/2005/8/layout/pyramid2"/>
    <dgm:cxn modelId="{1271C454-FB4F-4CD2-B9DC-5DD2179212DF}" type="presParOf" srcId="{0426B027-4043-414A-B24C-A098BB264FA1}" destId="{CD9FD018-A9EF-4E1C-A230-B4AC32495F4E}" srcOrd="4" destOrd="0" presId="urn:microsoft.com/office/officeart/2005/8/layout/pyramid2"/>
    <dgm:cxn modelId="{03E831A4-64EE-4D73-936B-CEBBE9993E9C}" type="presParOf" srcId="{0426B027-4043-414A-B24C-A098BB264FA1}" destId="{3640D1BE-2425-44A8-B576-9BBDA76DCFBD}" srcOrd="5" destOrd="0" presId="urn:microsoft.com/office/officeart/2005/8/layout/pyramid2"/>
    <dgm:cxn modelId="{5321BF04-D865-4660-BFE1-847D60B00B87}" type="presParOf" srcId="{0426B027-4043-414A-B24C-A098BB264FA1}" destId="{FE38CACB-2582-4325-8FB7-83A241CF5397}" srcOrd="6" destOrd="0" presId="urn:microsoft.com/office/officeart/2005/8/layout/pyramid2"/>
    <dgm:cxn modelId="{7E38FA0E-CDAF-4049-A5F7-254D5E31A865}" type="presParOf" srcId="{0426B027-4043-414A-B24C-A098BB264FA1}" destId="{845339F0-F474-45CC-B1F8-E149ECABA639}" srcOrd="7" destOrd="0" presId="urn:microsoft.com/office/officeart/2005/8/layout/pyramid2"/>
    <dgm:cxn modelId="{225589B6-74FB-401F-B972-951A73C9BC9C}" type="presParOf" srcId="{0426B027-4043-414A-B24C-A098BB264FA1}" destId="{41CAD245-F80B-4AF1-A5F5-862EB35292C5}" srcOrd="8" destOrd="0" presId="urn:microsoft.com/office/officeart/2005/8/layout/pyramid2"/>
    <dgm:cxn modelId="{EF942F94-642C-4827-876A-DE1C115BC78C}" type="presParOf" srcId="{0426B027-4043-414A-B24C-A098BB264FA1}" destId="{A0B6104C-110D-43DC-BD2B-8B17774AB382}" srcOrd="9" destOrd="0" presId="urn:microsoft.com/office/officeart/2005/8/layout/pyramid2"/>
    <dgm:cxn modelId="{68E93D93-29B7-4C80-9611-15D56B58144D}" type="presParOf" srcId="{0426B027-4043-414A-B24C-A098BB264FA1}" destId="{DCD179CA-A431-49AC-8491-D0AE664E2DE0}" srcOrd="10" destOrd="0" presId="urn:microsoft.com/office/officeart/2005/8/layout/pyramid2"/>
    <dgm:cxn modelId="{CEC5EE60-6A15-40C0-8844-FD33CA16CA7F}" type="presParOf" srcId="{0426B027-4043-414A-B24C-A098BB264FA1}" destId="{5C0C90B1-CD09-418E-9B72-FED3D742637A}" srcOrd="11" destOrd="0" presId="urn:microsoft.com/office/officeart/2005/8/layout/pyramid2"/>
    <dgm:cxn modelId="{9968E6F0-49BA-4B9F-BFB3-749612AE0F6B}" type="presParOf" srcId="{0426B027-4043-414A-B24C-A098BB264FA1}" destId="{22E29F8C-3B28-4792-82B4-DC2F1D9E8DF5}" srcOrd="12" destOrd="0" presId="urn:microsoft.com/office/officeart/2005/8/layout/pyramid2"/>
    <dgm:cxn modelId="{B833E4EC-9472-4B39-826A-0147C993DC92}" type="presParOf" srcId="{0426B027-4043-414A-B24C-A098BB264FA1}" destId="{EE2D7FA5-A6D3-4C9E-A877-817DE7584D8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F813F-A0FE-4921-96E1-7602B893E4C6}">
      <dsp:nvSpPr>
        <dsp:cNvPr id="0" name=""/>
        <dsp:cNvSpPr/>
      </dsp:nvSpPr>
      <dsp:spPr>
        <a:xfrm>
          <a:off x="1313085" y="0"/>
          <a:ext cx="5328577" cy="432048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74D10EF-9303-4C4A-9960-4FDD29C51576}">
      <dsp:nvSpPr>
        <dsp:cNvPr id="0" name=""/>
        <dsp:cNvSpPr/>
      </dsp:nvSpPr>
      <dsp:spPr>
        <a:xfrm>
          <a:off x="2134698" y="475442"/>
          <a:ext cx="3655186" cy="219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7030A0"/>
              </a:solidFill>
            </a:rPr>
            <a:t>O impacto positivo.</a:t>
          </a:r>
          <a:endParaRPr lang="pt-BR" sz="2400" b="1" kern="1200" dirty="0">
            <a:solidFill>
              <a:srgbClr val="7030A0"/>
            </a:solidFill>
          </a:endParaRPr>
        </a:p>
      </dsp:txBody>
      <dsp:txXfrm>
        <a:off x="2134698" y="475442"/>
        <a:ext cx="3655186" cy="219821"/>
      </dsp:txXfrm>
    </dsp:sp>
    <dsp:sp modelId="{CDCFE170-501C-4ED1-BEF8-86DBDC90626F}">
      <dsp:nvSpPr>
        <dsp:cNvPr id="0" name=""/>
        <dsp:cNvSpPr/>
      </dsp:nvSpPr>
      <dsp:spPr>
        <a:xfrm>
          <a:off x="504051" y="970161"/>
          <a:ext cx="3765384" cy="3609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5036"/>
              <a:satOff val="-1765"/>
              <a:lumOff val="39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7030A0"/>
              </a:solidFill>
            </a:rPr>
            <a:t>Participaram nas palestras educativas </a:t>
          </a:r>
          <a:endParaRPr lang="pt-BR" sz="1400" b="1" kern="1200" dirty="0">
            <a:solidFill>
              <a:srgbClr val="7030A0"/>
            </a:solidFill>
          </a:endParaRPr>
        </a:p>
      </dsp:txBody>
      <dsp:txXfrm>
        <a:off x="504051" y="970161"/>
        <a:ext cx="3765384" cy="360992"/>
      </dsp:txXfrm>
    </dsp:sp>
    <dsp:sp modelId="{FF925D5F-D114-4316-9093-43B5B4256972}">
      <dsp:nvSpPr>
        <dsp:cNvPr id="0" name=""/>
        <dsp:cNvSpPr/>
      </dsp:nvSpPr>
      <dsp:spPr>
        <a:xfrm>
          <a:off x="0" y="1608973"/>
          <a:ext cx="4045345" cy="4529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10072"/>
              <a:satOff val="-3530"/>
              <a:lumOff val="78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7030A0"/>
              </a:solidFill>
              <a:latin typeface="+mn-lt"/>
            </a:rPr>
            <a:t>Ficaram interessados no programa pré-natal E puerpério </a:t>
          </a:r>
          <a:endParaRPr lang="pt-BR" sz="1200" b="1" kern="1200" dirty="0">
            <a:solidFill>
              <a:srgbClr val="7030A0"/>
            </a:solidFill>
            <a:latin typeface="+mn-lt"/>
          </a:endParaRPr>
        </a:p>
      </dsp:txBody>
      <dsp:txXfrm>
        <a:off x="0" y="1608973"/>
        <a:ext cx="4045345" cy="452987"/>
      </dsp:txXfrm>
    </dsp:sp>
    <dsp:sp modelId="{CAAA9E13-4C8B-4C1B-B6F7-CB852EBD4B1F}">
      <dsp:nvSpPr>
        <dsp:cNvPr id="0" name=""/>
        <dsp:cNvSpPr/>
      </dsp:nvSpPr>
      <dsp:spPr>
        <a:xfrm>
          <a:off x="0" y="2203866"/>
          <a:ext cx="3617639" cy="3792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15109"/>
              <a:satOff val="-5295"/>
              <a:lumOff val="118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7030A0"/>
              </a:solidFill>
              <a:latin typeface="+mn-lt"/>
            </a:rPr>
            <a:t>Surpreendidos  pelo serviço com qualidade </a:t>
          </a:r>
          <a:endParaRPr lang="pt-BR" sz="1200" b="1" kern="1200" dirty="0">
            <a:solidFill>
              <a:srgbClr val="7030A0"/>
            </a:solidFill>
            <a:latin typeface="+mn-lt"/>
          </a:endParaRPr>
        </a:p>
      </dsp:txBody>
      <dsp:txXfrm>
        <a:off x="0" y="2203866"/>
        <a:ext cx="3617639" cy="379242"/>
      </dsp:txXfrm>
    </dsp:sp>
    <dsp:sp modelId="{72798673-0B4E-4811-9E82-7B163275D7A6}">
      <dsp:nvSpPr>
        <dsp:cNvPr id="0" name=""/>
        <dsp:cNvSpPr/>
      </dsp:nvSpPr>
      <dsp:spPr>
        <a:xfrm>
          <a:off x="105833" y="2828363"/>
          <a:ext cx="3062520" cy="386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20145"/>
              <a:satOff val="-7061"/>
              <a:lumOff val="157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7030A0"/>
              </a:solidFill>
              <a:latin typeface="+mn-lt"/>
            </a:rPr>
            <a:t>Prioridade para serem atendidas </a:t>
          </a:r>
          <a:endParaRPr lang="pt-BR" sz="1200" b="1" kern="1200" dirty="0">
            <a:solidFill>
              <a:srgbClr val="7030A0"/>
            </a:solidFill>
            <a:latin typeface="+mn-lt"/>
          </a:endParaRPr>
        </a:p>
      </dsp:txBody>
      <dsp:txXfrm>
        <a:off x="105833" y="2828363"/>
        <a:ext cx="3062520" cy="386278"/>
      </dsp:txXfrm>
    </dsp:sp>
    <dsp:sp modelId="{B61E1ED8-44FE-4C66-8219-F59CE613D0A1}">
      <dsp:nvSpPr>
        <dsp:cNvPr id="0" name=""/>
        <dsp:cNvSpPr/>
      </dsp:nvSpPr>
      <dsp:spPr>
        <a:xfrm>
          <a:off x="4752536" y="2051433"/>
          <a:ext cx="2909888" cy="491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25181"/>
              <a:satOff val="-8826"/>
              <a:lumOff val="196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7030A0"/>
              </a:solidFill>
              <a:latin typeface="+mn-lt"/>
            </a:rPr>
            <a:t>Importância deste para A saúde das gestantes E puérperas E as crianças que nasceriam. </a:t>
          </a:r>
          <a:endParaRPr lang="pt-BR" sz="1200" b="1" kern="1200" dirty="0">
            <a:solidFill>
              <a:srgbClr val="7030A0"/>
            </a:solidFill>
            <a:latin typeface="+mn-lt"/>
          </a:endParaRPr>
        </a:p>
      </dsp:txBody>
      <dsp:txXfrm>
        <a:off x="4752536" y="2051433"/>
        <a:ext cx="2909888" cy="491080"/>
      </dsp:txXfrm>
    </dsp:sp>
    <dsp:sp modelId="{4E7C2C7E-92F7-416B-BC5F-7750D8093AC7}">
      <dsp:nvSpPr>
        <dsp:cNvPr id="0" name=""/>
        <dsp:cNvSpPr/>
      </dsp:nvSpPr>
      <dsp:spPr>
        <a:xfrm>
          <a:off x="4481436" y="2749329"/>
          <a:ext cx="2808312" cy="384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30217"/>
              <a:satOff val="-10591"/>
              <a:lumOff val="236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7030A0"/>
              </a:solidFill>
              <a:latin typeface="+mn-lt"/>
            </a:rPr>
            <a:t>Entender  seus direitos ao conhecer A “carta dos direitos dos usuários do SUS’’ </a:t>
          </a:r>
          <a:endParaRPr lang="pt-BR" sz="1200" b="1" kern="1200" dirty="0">
            <a:solidFill>
              <a:srgbClr val="7030A0"/>
            </a:solidFill>
            <a:latin typeface="+mn-lt"/>
          </a:endParaRPr>
        </a:p>
      </dsp:txBody>
      <dsp:txXfrm>
        <a:off x="4481436" y="2749329"/>
        <a:ext cx="2808312" cy="384724"/>
      </dsp:txXfrm>
    </dsp:sp>
    <dsp:sp modelId="{957E7A34-4158-46A1-95BB-D0C91FCD35AA}">
      <dsp:nvSpPr>
        <dsp:cNvPr id="0" name=""/>
        <dsp:cNvSpPr/>
      </dsp:nvSpPr>
      <dsp:spPr>
        <a:xfrm>
          <a:off x="4265392" y="3266080"/>
          <a:ext cx="2808312" cy="5566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35253"/>
              <a:satOff val="-12356"/>
              <a:lumOff val="275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7030A0"/>
              </a:solidFill>
              <a:latin typeface="+mn-lt"/>
            </a:rPr>
            <a:t>Sobre O direito A solicitar E receber segunda via do seu prontuário clínico. </a:t>
          </a:r>
          <a:endParaRPr lang="pt-BR" sz="1200" b="1" kern="1200" dirty="0">
            <a:solidFill>
              <a:srgbClr val="7030A0"/>
            </a:solidFill>
            <a:latin typeface="+mn-lt"/>
          </a:endParaRPr>
        </a:p>
      </dsp:txBody>
      <dsp:txXfrm>
        <a:off x="4265392" y="3266080"/>
        <a:ext cx="2808312" cy="5566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F813F-A0FE-4921-96E1-7602B893E4C6}">
      <dsp:nvSpPr>
        <dsp:cNvPr id="0" name=""/>
        <dsp:cNvSpPr/>
      </dsp:nvSpPr>
      <dsp:spPr>
        <a:xfrm>
          <a:off x="1656202" y="0"/>
          <a:ext cx="5328577" cy="432048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E34E246-410C-44E2-BF9F-74B8D3AC52F1}">
      <dsp:nvSpPr>
        <dsp:cNvPr id="0" name=""/>
        <dsp:cNvSpPr/>
      </dsp:nvSpPr>
      <dsp:spPr>
        <a:xfrm>
          <a:off x="1368162" y="360040"/>
          <a:ext cx="2808312" cy="52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Elevou a qualidade dos registros .</a:t>
          </a:r>
          <a:endParaRPr lang="pt-BR" sz="1600" b="1" kern="1200" dirty="0">
            <a:solidFill>
              <a:srgbClr val="002060"/>
            </a:solidFill>
            <a:latin typeface="+mn-lt"/>
          </a:endParaRPr>
        </a:p>
      </dsp:txBody>
      <dsp:txXfrm>
        <a:off x="1368162" y="360040"/>
        <a:ext cx="2808312" cy="521108"/>
      </dsp:txXfrm>
    </dsp:sp>
    <dsp:sp modelId="{2575BC94-0A08-44EC-B684-5AD2C9AB3615}">
      <dsp:nvSpPr>
        <dsp:cNvPr id="0" name=""/>
        <dsp:cNvSpPr/>
      </dsp:nvSpPr>
      <dsp:spPr>
        <a:xfrm>
          <a:off x="4824548" y="432048"/>
          <a:ext cx="2808312" cy="347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5876"/>
              <a:satOff val="-2059"/>
              <a:lumOff val="45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Capacitação da equipe.</a:t>
          </a:r>
        </a:p>
      </dsp:txBody>
      <dsp:txXfrm>
        <a:off x="4824548" y="432048"/>
        <a:ext cx="2808312" cy="347233"/>
      </dsp:txXfrm>
    </dsp:sp>
    <dsp:sp modelId="{CD9FD018-A9EF-4E1C-A230-B4AC32495F4E}">
      <dsp:nvSpPr>
        <dsp:cNvPr id="0" name=""/>
        <dsp:cNvSpPr/>
      </dsp:nvSpPr>
      <dsp:spPr>
        <a:xfrm>
          <a:off x="4536500" y="1739571"/>
          <a:ext cx="3708375" cy="541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11751"/>
              <a:satOff val="-4119"/>
              <a:lumOff val="91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Maior qualificação no atendimento clínico no pré-natal e puerpério.  </a:t>
          </a:r>
        </a:p>
      </dsp:txBody>
      <dsp:txXfrm>
        <a:off x="4536500" y="1739571"/>
        <a:ext cx="3708375" cy="541114"/>
      </dsp:txXfrm>
    </dsp:sp>
    <dsp:sp modelId="{FE38CACB-2582-4325-8FB7-83A241CF5397}">
      <dsp:nvSpPr>
        <dsp:cNvPr id="0" name=""/>
        <dsp:cNvSpPr/>
      </dsp:nvSpPr>
      <dsp:spPr>
        <a:xfrm>
          <a:off x="4680510" y="1046511"/>
          <a:ext cx="2808312" cy="395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17627"/>
              <a:satOff val="-6178"/>
              <a:lumOff val="137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Engajar  o NASF. </a:t>
          </a:r>
        </a:p>
      </dsp:txBody>
      <dsp:txXfrm>
        <a:off x="4680510" y="1046511"/>
        <a:ext cx="2808312" cy="395400"/>
      </dsp:txXfrm>
    </dsp:sp>
    <dsp:sp modelId="{41CAD245-F80B-4AF1-A5F5-862EB35292C5}">
      <dsp:nvSpPr>
        <dsp:cNvPr id="0" name=""/>
        <dsp:cNvSpPr/>
      </dsp:nvSpPr>
      <dsp:spPr>
        <a:xfrm>
          <a:off x="2448267" y="3194997"/>
          <a:ext cx="5616624" cy="541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23502"/>
              <a:satOff val="-8237"/>
              <a:lumOff val="183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Integração das equipes da UBS e compromisso de todos com este propósito.</a:t>
          </a:r>
        </a:p>
      </dsp:txBody>
      <dsp:txXfrm>
        <a:off x="2448267" y="3194997"/>
        <a:ext cx="5616624" cy="541114"/>
      </dsp:txXfrm>
    </dsp:sp>
    <dsp:sp modelId="{DCD179CA-A431-49AC-8491-D0AE664E2DE0}">
      <dsp:nvSpPr>
        <dsp:cNvPr id="0" name=""/>
        <dsp:cNvSpPr/>
      </dsp:nvSpPr>
      <dsp:spPr>
        <a:xfrm>
          <a:off x="0" y="2432631"/>
          <a:ext cx="5688572" cy="541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29378"/>
              <a:satOff val="-10297"/>
              <a:lumOff val="229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Ganhou a aprendizagem de trabalhar e buscar a solução dos problemas em conjunto.</a:t>
          </a:r>
        </a:p>
      </dsp:txBody>
      <dsp:txXfrm>
        <a:off x="0" y="2432631"/>
        <a:ext cx="5688572" cy="541114"/>
      </dsp:txXfrm>
    </dsp:sp>
    <dsp:sp modelId="{22E29F8C-3B28-4792-82B4-DC2F1D9E8DF5}">
      <dsp:nvSpPr>
        <dsp:cNvPr id="0" name=""/>
        <dsp:cNvSpPr/>
      </dsp:nvSpPr>
      <dsp:spPr>
        <a:xfrm>
          <a:off x="0" y="1185123"/>
          <a:ext cx="4392536" cy="541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35253"/>
              <a:satOff val="-12356"/>
              <a:lumOff val="275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Propiciou a ampliação da cobertura do pré-natal e puerpério.</a:t>
          </a:r>
        </a:p>
      </dsp:txBody>
      <dsp:txXfrm>
        <a:off x="0" y="1185123"/>
        <a:ext cx="4392536" cy="54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B80B3-573E-4469-BB0C-1465EADB0A8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64A7-72E7-475A-8906-52E4143F47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786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Figura 3  Fotografia de Atendimento clínico a gestante na UBS Perpétuo Socorro, Macapá/AP.2015</a:t>
            </a:r>
          </a:p>
          <a:p>
            <a:r>
              <a:rPr lang="pt-BR" dirty="0" smtClean="0"/>
              <a:t>Fonte arquivos próprios.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0295D8-A1C7-4622-9209-5C9765D15953}" type="datetimeFigureOut">
              <a:rPr lang="pt-BR" smtClean="0"/>
              <a:pPr/>
              <a:t>01/04/2016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FPEL-ESCUDO-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05064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539552" y="5229200"/>
            <a:ext cx="6072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 err="1" smtClean="0">
                <a:solidFill>
                  <a:srgbClr val="002060"/>
                </a:solidFill>
              </a:rPr>
              <a:t>Especializanda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 smtClean="0">
                <a:solidFill>
                  <a:srgbClr val="002060"/>
                </a:solidFill>
              </a:rPr>
              <a:t>Martha Maria Medina Terón</a:t>
            </a:r>
            <a:endParaRPr lang="pt-BR" dirty="0">
              <a:solidFill>
                <a:srgbClr val="002060"/>
              </a:solidFill>
            </a:endParaRP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>
                <a:solidFill>
                  <a:srgbClr val="002060"/>
                </a:solidFill>
              </a:rPr>
              <a:t>Orientadora: </a:t>
            </a:r>
            <a:r>
              <a:rPr lang="pt-BR" dirty="0">
                <a:solidFill>
                  <a:srgbClr val="002060"/>
                </a:solidFill>
              </a:rPr>
              <a:t>Stelita Pacheco Dourado Neta</a:t>
            </a: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-531440"/>
            <a:ext cx="7858164" cy="69127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UNIVERSIDADE ABERTA DO SUS</a:t>
            </a:r>
            <a:b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Turma 9</a:t>
            </a:r>
            <a:r>
              <a:rPr lang="pt-BR" sz="16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6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6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spc="3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TRABALHO DE CONCLUSÃO DE CURSO</a:t>
            </a: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rgbClr val="0070C0"/>
                </a:solidFill>
              </a:rPr>
              <a:t> 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chemeClr val="tx1"/>
                </a:solidFill>
                <a:effectLst/>
              </a:rPr>
              <a:t>Melhoria da Atenção ao Pré-natal e Puerpério na UBS Perpétuo Socorro, Macapá/AP</a:t>
            </a:r>
            <a:br>
              <a:rPr lang="pt-BR" sz="2800" dirty="0" smtClean="0">
                <a:solidFill>
                  <a:schemeClr val="tx1"/>
                </a:solidFill>
                <a:effectLst/>
              </a:rPr>
            </a:b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 </a:t>
            </a:r>
            <a:br>
              <a:rPr lang="pt-BR" sz="1600" dirty="0" smtClean="0"/>
            </a:b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107327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Objetivos, Metas e Resultados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 lvl="0"/>
            <a:r>
              <a:rPr lang="pt-BR" sz="2600" b="1" dirty="0" smtClean="0"/>
              <a:t>Objetivo 1: Ampliar a cobertura do Programa de Pré-Natal e Puerpério</a:t>
            </a:r>
          </a:p>
          <a:p>
            <a:pPr lvl="0"/>
            <a:r>
              <a:rPr lang="pt-BR" sz="2600" b="1" dirty="0" smtClean="0"/>
              <a:t>Objetivo 2. Melhorar a qualidade da atenção ao Pré-Natal e Puerpério</a:t>
            </a:r>
          </a:p>
          <a:p>
            <a:pPr lvl="0"/>
            <a:r>
              <a:rPr lang="pt-BR" sz="2600" b="1" dirty="0" smtClean="0"/>
              <a:t>Objetivo 3. Melhorar a adesão ao Programa de Pré-Natal e Puerpério</a:t>
            </a:r>
          </a:p>
          <a:p>
            <a:pPr lvl="0"/>
            <a:r>
              <a:rPr lang="pt-BR" sz="2600" b="1" dirty="0" smtClean="0"/>
              <a:t>Objetivo 4. Melhorar o registro do Programa de Pré-Natal e Puerpério</a:t>
            </a:r>
          </a:p>
          <a:p>
            <a:pPr lvl="0"/>
            <a:r>
              <a:rPr lang="pt-BR" sz="2600" b="1" dirty="0" smtClean="0"/>
              <a:t>Objetivo 5. Realizar avaliação de risco</a:t>
            </a:r>
          </a:p>
          <a:p>
            <a:pPr lvl="0"/>
            <a:r>
              <a:rPr lang="pt-BR" sz="2600" b="1" dirty="0" smtClean="0"/>
              <a:t>Objetivo 6. Promover a saúde no pré-natal.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99592" y="5733256"/>
            <a:ext cx="74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3 </a:t>
            </a:r>
            <a:r>
              <a:rPr lang="pt-BR" sz="1200" dirty="0" smtClean="0"/>
              <a:t>Gráfico Proporção de gestantes cadastradas no Programa de Pré-Natal e Puerpério</a:t>
            </a:r>
            <a:r>
              <a:rPr lang="pt-BR" sz="1200" u="sng" dirty="0" smtClean="0"/>
              <a:t> </a:t>
            </a:r>
            <a:r>
              <a:rPr lang="pt-BR" sz="1200" dirty="0" smtClean="0"/>
              <a:t>na UBS Perpétuo Socorro, Macapá/AP.2015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84168" y="3429000"/>
            <a:ext cx="23042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1_16  (57,1 %)       Mês 2_22   (78,6%)        Mês 3_23  (82,1 %)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3528" y="1124744"/>
            <a:ext cx="8286808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lvl="0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Meta 1.1. Alcançar 100% de cobertura das gestantes cadastradas no Programa de Pré-natal e Puerpério da UBS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611560" y="1844824"/>
          <a:ext cx="52565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899592" y="33265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1.</a:t>
            </a:r>
          </a:p>
          <a:p>
            <a:r>
              <a:rPr lang="pt-BR" b="1" dirty="0" smtClean="0"/>
              <a:t>Ampliar a cobertura do Programa de Pré-Natal e Puerpério.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3848" y="3068960"/>
            <a:ext cx="23042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1_6  (100 %)       Mês 2_2   (100 %)        Mês 3_1  (100 %)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67544" y="1340768"/>
            <a:ext cx="8286808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lvl="0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Meta 1.2. Garantir a 100% das puérperas cadastradas no programa de Pré-Natal e Puerpério da UBS consulta puerperal antes dos 42 dias após o parto.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43608" y="2606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1.</a:t>
            </a:r>
          </a:p>
          <a:p>
            <a:r>
              <a:rPr lang="pt-BR" b="1" dirty="0" smtClean="0"/>
              <a:t>Ampliar a cobertura do Programa de Pré-Natal e Puerpério.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40152" y="3789040"/>
            <a:ext cx="26642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</a:t>
            </a:r>
            <a:r>
              <a:rPr lang="pt-BR" b="1" dirty="0" smtClean="0"/>
              <a:t>:</a:t>
            </a:r>
          </a:p>
          <a:p>
            <a:r>
              <a:rPr lang="pt-BR" dirty="0" smtClean="0"/>
              <a:t>Mês 1_ 14  (87,5%)      Mês 2_19  (86,4%)    Mês 3_20  (87 %)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602128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4</a:t>
            </a:r>
            <a:r>
              <a:rPr lang="pt-BR" sz="1200" dirty="0" smtClean="0"/>
              <a:t> Gráfico Proporção de gestantes com ingresso no primeiro trimestre de gestação na UBS Perpétuo Socorro, Macapá/AP.2015</a:t>
            </a:r>
          </a:p>
          <a:p>
            <a:r>
              <a:rPr lang="pt-BR" sz="1200" b="1" dirty="0" smtClean="0"/>
              <a:t>	</a:t>
            </a:r>
            <a:endParaRPr lang="pt-BR" sz="1200" dirty="0" smtClean="0"/>
          </a:p>
          <a:p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26064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 2. </a:t>
            </a:r>
          </a:p>
          <a:p>
            <a:r>
              <a:rPr lang="pt-BR" b="1" dirty="0" smtClean="0"/>
              <a:t>Melhorar a qualidade da atenção ao pré-natal e puerpério realizado na Unidade.       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67544" y="1196752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2.1- Garantir a 100% das gestantes o ingresso no Programa de Pré-Natal no primeiro trimestre de gestação.    </a:t>
            </a:r>
            <a:endParaRPr lang="pt-BR" sz="2400" dirty="0">
              <a:solidFill>
                <a:srgbClr val="C00000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395536" y="2132856"/>
          <a:ext cx="529297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928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840" y="980728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88640"/>
            <a:ext cx="83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2.2- Realizar pelo menos um exame ginecológico por trimestre em 100% das gestantes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22768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2.3- Realizar pelo menos um exame de mamas em 100% das gestantes.                    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450912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2.4. Solicitar todos os exames laboratoriais definidos pelo protocolo a 100% das gestantes. </a:t>
            </a:r>
          </a:p>
          <a:p>
            <a:endParaRPr lang="pt-B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75856" y="5445224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131840" y="3140968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18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2.5 - Garantir a 100% das gestantes a prescrição de sulfato ferroso e ácido fólico conforme protocolo.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342900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2.6 - Garantir que 100% das gestantes estejam com vacina antitetânica e contra a difteria em dia. 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Meta 2.7 - Garantir que 100% das gestantes estejam com vacina contra hepatite B em dia.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5445224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59832" y="2132856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95536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2. </a:t>
            </a:r>
          </a:p>
          <a:p>
            <a:r>
              <a:rPr lang="pt-BR" b="1" dirty="0" smtClean="0"/>
              <a:t>Melhorar a qualidade da atenção ao pré-natal e puerpério realizado na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18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53012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</a:t>
            </a:r>
            <a:r>
              <a:rPr lang="pt-BR" sz="1200" b="1" u="sng" dirty="0" smtClean="0"/>
              <a:t>5</a:t>
            </a:r>
            <a:r>
              <a:rPr lang="pt-BR" sz="1200" dirty="0" smtClean="0"/>
              <a:t> Gráfico Proporção de gestantes com primeira consulta odontológica programática na UBS Perpétuo Socorro, Macapá/AP.2015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5229200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2  (11.8%)      Mês 2_ 6  (27,3 %)    Mês 3_5   (21,7 %)</a:t>
            </a: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51520" y="1556792"/>
          <a:ext cx="4608512" cy="37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932040" y="2132856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683568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pt-BR" sz="2400" b="1" dirty="0" smtClean="0">
                <a:solidFill>
                  <a:srgbClr val="C00000"/>
                </a:solidFill>
              </a:rPr>
              <a:t> Meta 2.8 Garantir a primeira consulta odontológica programática para 100% das gestantes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2. </a:t>
            </a:r>
          </a:p>
          <a:p>
            <a:r>
              <a:rPr lang="pt-BR" b="1" dirty="0" smtClean="0"/>
              <a:t>Melhorar a qualidade da atenção ao pré-natal e puerpério realizado na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19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10527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2.9 - Examinar as mamas em 100% das puérperas cadastradas no Programa de Pré-Natal e Puerpério.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91880" y="5445224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6 (100%)      Mês 2_2 (100%)    Mês 3_1 (100%)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67544" y="242088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2.10- Examinar o abdome em 100% das puérperas cadastradas no Programa de Pré-Natal e Puerpério.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7544" y="38610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2.11 - Realizar exame ginecológico em 100% das puérperas cadastradas no Programa de Pré-Natal e Puerpério.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9552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2. </a:t>
            </a:r>
          </a:p>
          <a:p>
            <a:r>
              <a:rPr lang="pt-BR" b="1" dirty="0" smtClean="0"/>
              <a:t>Melhorar a qualidade da atenção ao pré-natal e puerpério realizado na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58052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6</a:t>
            </a:r>
            <a:r>
              <a:rPr lang="pt-BR" sz="1200" dirty="0" smtClean="0"/>
              <a:t> Gráfico Proporção de puérperas com avaliação do estado psíquico</a:t>
            </a:r>
            <a:r>
              <a:rPr lang="pt-BR" sz="1200" b="1" dirty="0" smtClean="0"/>
              <a:t> </a:t>
            </a:r>
            <a:r>
              <a:rPr lang="pt-BR" sz="1200" dirty="0" smtClean="0"/>
              <a:t>durante o puerpério na UBS Perpétuo Socorro, Macapá/AP.2015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251520" y="119675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/>
            <a:r>
              <a:rPr lang="pt-BR" sz="2400" b="1" dirty="0" smtClean="0">
                <a:solidFill>
                  <a:srgbClr val="C00000"/>
                </a:solidFill>
              </a:rPr>
              <a:t>Meta 2.12 - Avaliar o estado psíquico em 100% das puérperas cadastradas no Programa de Pré-Natal e Puerpério. </a:t>
            </a:r>
          </a:p>
          <a:p>
            <a:pPr marL="82296" algn="just"/>
            <a:endParaRPr lang="pt-B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395536" y="1844824"/>
          <a:ext cx="54726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539552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2. </a:t>
            </a:r>
          </a:p>
          <a:p>
            <a:r>
              <a:rPr lang="pt-BR" b="1" dirty="0" smtClean="0"/>
              <a:t>Melhorar a qualidade da atenção ao pré-natal e puerpério realizado na Unidade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308576" y="3221360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5  (83,3 %)      Mês 2_ 2  (100 %)    Mês 3_1   (100 %)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19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1844824"/>
            <a:ext cx="8319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2.13 - Avaliar intercorrências em 100% das puérperas cadastradas no Programa de Pré-Natal e Puerpério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75856" y="4869160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6 (100%)      Mês 2_2 (100%)    Mês 3_1 (100%)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95536" y="335699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2.14 - Prescrever a 100% das puérperas um dos métodos de anticoncepção.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7544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2. </a:t>
            </a:r>
          </a:p>
          <a:p>
            <a:r>
              <a:rPr lang="pt-BR" b="1" dirty="0" smtClean="0"/>
              <a:t>Melhorar a qualidade da atenção ao pré-natal e puerpério realizado na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0487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Introdução</a:t>
            </a:r>
            <a:endParaRPr lang="pt-BR" sz="4000" b="1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668900"/>
            <a:ext cx="822960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Arial Rounded MT Bold" pitchFamily="34" charset="0"/>
              </a:rPr>
              <a:t>    </a:t>
            </a:r>
            <a:r>
              <a:rPr lang="pt-BR" b="1" dirty="0" smtClean="0"/>
              <a:t>Melhorar a qualificação na atenção ao pré-natal e puerpério, reduzindo a morbidade e mortalidade materno perinatal e baixo peso ao nascer.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0851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6</a:t>
            </a:r>
            <a:r>
              <a:rPr lang="pt-BR" sz="1200" dirty="0" smtClean="0"/>
              <a:t> Gráfico Proporção de puérperas com avaliação do estado psíquico</a:t>
            </a:r>
            <a:r>
              <a:rPr lang="pt-BR" sz="1200" b="1" dirty="0" smtClean="0"/>
              <a:t> </a:t>
            </a:r>
            <a:r>
              <a:rPr lang="pt-BR" sz="1200" dirty="0" smtClean="0"/>
              <a:t>durante o puerpério na UBS Perpétuo Socorro, Macapá/AP.2015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395536" y="83671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/>
            <a:r>
              <a:rPr lang="pt-BR" sz="2400" b="1" dirty="0" smtClean="0">
                <a:solidFill>
                  <a:srgbClr val="C00000"/>
                </a:solidFill>
              </a:rPr>
              <a:t>Meta 3.1 - Realizar busca ativa de 100% das gestantes faltosas às consultas de pré-natal. </a:t>
            </a: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82296" algn="just"/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  <a:p>
            <a:pPr marL="82296" algn="just"/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3. Melhorar a adesão ao Programa de Pré-Natal e Puerpério.</a:t>
            </a:r>
            <a:endParaRPr lang="pt-BR" sz="2000" dirty="0" smtClean="0"/>
          </a:p>
          <a:p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2564904"/>
            <a:ext cx="2160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0 </a:t>
            </a:r>
          </a:p>
          <a:p>
            <a:r>
              <a:rPr lang="pt-BR" dirty="0" smtClean="0"/>
              <a:t>Mês 2 e 3  1 (100</a:t>
            </a:r>
            <a:endParaRPr lang="pt-BR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395536" y="1196752"/>
          <a:ext cx="58326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/>
          <p:cNvSpPr/>
          <p:nvPr/>
        </p:nvSpPr>
        <p:spPr>
          <a:xfrm>
            <a:off x="323528" y="55892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/>
            <a:r>
              <a:rPr lang="pt-BR" sz="2000" b="1" dirty="0" smtClean="0">
                <a:solidFill>
                  <a:srgbClr val="C00000"/>
                </a:solidFill>
              </a:rPr>
              <a:t>No segundo mês tivemos 1 gestante faltosa  e no terceiro mês esta mesma se manteve totalizando o 100 % das faltosa nos dois meses, o que significa que atingimos nossa meta .</a:t>
            </a:r>
          </a:p>
        </p:txBody>
      </p:sp>
    </p:spTree>
    <p:extLst>
      <p:ext uri="{BB962C8B-B14F-4D97-AF65-F5344CB8AC3E}">
        <p14:creationId xmlns:p14="http://schemas.microsoft.com/office/powerpoint/2010/main" xmlns="" val="2719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472514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8</a:t>
            </a:r>
            <a:r>
              <a:rPr lang="pt-BR" sz="1200" dirty="0" smtClean="0"/>
              <a:t> Gráfico Proporção de puérperas que não fizeram a consulta de puerpério até 30 dias após o parto e que foram buscadas pelo serviço, na  UBS Perpétuo Socorro, Macapá/AP.2015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467544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3. Melhorar a adesão ao Programa de Pré-Natal e Puerpério.</a:t>
            </a:r>
            <a:endParaRPr lang="pt-BR" sz="2000" dirty="0" smtClean="0"/>
          </a:p>
          <a:p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2564904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2  (100%)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530120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/>
            <a:r>
              <a:rPr lang="pt-BR" sz="2000" b="1" dirty="0" smtClean="0">
                <a:solidFill>
                  <a:srgbClr val="002060"/>
                </a:solidFill>
              </a:rPr>
              <a:t>Neste indicador conseguimos alcançar 100% no primeiro mês onde captamos 3 puerperas na área, das quais 2 delas estavam já em atraso para a consulta de puerpério onde já tinha passado mais de 30 dias de ter ocorrido o parto. 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395536" y="1340768"/>
          <a:ext cx="5616624" cy="331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395536" y="6926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3.2  Realizar busca ativa em 100% das puérperas que não fizeram a consulta de puerpério até 30 dias após o parto.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719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19675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4.1  Manter registro na ficha de acompanhamento/espelho de pré-natal em 100% das gestantes.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31840" y="5229200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6 (100%)      Mês 2_2 (100%)    Mês 3_1 (100%)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95536" y="37890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4.2  Manter registro na ficha de acompanhamento do Programa de Pré-Natal e Puerpério 100% das puérperas.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9552" y="332656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Objetivo 4. Melhorar o registro do Programa de Pré-Natal e Puerpério. 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59832" y="2420888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19675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5.1 - Avaliar risco gestacional em 100% das gestantes.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378904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Todas as gestantes acompanhadas neste período da intervenção, nos três meses tiveram avaliação de risco gestacional onde fora alcançada a meta de 100% nos três meses da intervenção.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91072" y="260648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5. Realizar avaliação de risco.</a:t>
            </a:r>
          </a:p>
          <a:p>
            <a:endParaRPr lang="pt-BR" sz="2000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71800" y="2132856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(100%)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10527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6.1 - Garantir a 100% das gestantes orientação nutricional durante a gestação</a:t>
            </a:r>
            <a:endParaRPr lang="pt-BR" sz="2400" dirty="0" smtClean="0"/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1880" y="5301208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 (100%)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95536" y="220486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6.2 - Orientar o aleitamento materno a 100% das gestantes. 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Meta 6.3 - Orientar 100% das gestantes sobre os cuidados com o recém-nascido.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 Meta 6.4 - Orientar 100% das gestantes sobre anticoncepção após o parto.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9552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6. Promover a saúde no Pré-Natal e Puerpério.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467544" y="98072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 6.5  Orientar 100% das gestantes sobre os riscos do tabagismo e do uso de álcool e drogas na gestação.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Meta  6.6. Orientar 100% das gestantes sobre higiene bucal. 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9552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6. Promover a saúde no Pré-Natal e Puerpério.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3573016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16 (100%)      Mês 2_22 (100%)    Mês 3_23  (100%)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915816" y="5301208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Resultados:</a:t>
            </a:r>
          </a:p>
          <a:p>
            <a:r>
              <a:rPr lang="pt-BR" dirty="0" smtClean="0"/>
              <a:t>Mês 1_ 6 (100%)      Mês 2_2 (100%)    Mês 3_1 (100%)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67544" y="980729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Meta 6.7 - Orientar 100% das puérperas cadastradas no Programa de Pré-Natal e Puerpério sobre os cuidado do recém-nascido.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Meta 6.8 - Orientar 100% das puérperas cadastradas no Programa de Pré-Natal e Puerpério sobre aleitamento materno exclusivo.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Meta 6.9 - Orientar 100% das puérperas cadastradas no Programa de Pré-Natal e Puerpério sobre planejamento familiar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9552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6. Promover a saúde no Pré-Natal e Puerpério.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:\backup\copia sd tlf\DCIM\Camera\20151002_101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3762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188640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3  Fotografia de Atendimento clínico a gestante na UBS   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Perpétuo Socorro, Macapá/AP.2015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8460432" cy="864096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effectLst/>
                <a:latin typeface="+mn-lt"/>
              </a:rPr>
              <a:t>Figura 4 Fotografias de atividade de educação em saúde com a participação do NASF na UBS Perpétuo Socorro, Macapá/AP.2015</a:t>
            </a:r>
            <a:br>
              <a:rPr lang="pt-BR" sz="2000" dirty="0" smtClean="0">
                <a:effectLst/>
                <a:latin typeface="+mn-lt"/>
              </a:rPr>
            </a:br>
            <a:endParaRPr lang="pt-BR" sz="2000" dirty="0">
              <a:effectLst/>
              <a:latin typeface="+mn-lt"/>
            </a:endParaRPr>
          </a:p>
        </p:txBody>
      </p:sp>
      <p:pic>
        <p:nvPicPr>
          <p:cNvPr id="3" name="Imagem 2" descr="D:\backup\copia sd tlf\DCIM\Camera\IMG-20151027-WA0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2" descr="C:\Users\martha\AppData\Local\Microsoft\Windows\Temporary Internet Files\Content.Word\IMG-20151013-WA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88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8" descr="C:\Users\martha\AppData\Local\Microsoft\Windows\Temporary Internet Files\Content.Word\IMG-20151013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11560" y="600944"/>
            <a:ext cx="8100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Figura 5 Fotografias de atividade de educação em saúde com a participação do NASF na Associação de Moradores da área da UBS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Perpétuo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Socorro, Macapá/AP.2015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 Rounded MT Bold" pitchFamily="34" charset="0"/>
              </a:rPr>
              <a:t>Caracterização do município</a:t>
            </a:r>
            <a:endParaRPr lang="pt-BR" b="1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>
            <a:noAutofit/>
          </a:bodyPr>
          <a:lstStyle/>
          <a:p>
            <a:pPr algn="just"/>
            <a:endParaRPr lang="pt-BR" sz="24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r>
              <a:rPr lang="pt-BR" sz="2400" b="1" dirty="0" smtClean="0"/>
              <a:t>Município Macapá, capital do estado do Amapá</a:t>
            </a:r>
          </a:p>
          <a:p>
            <a:r>
              <a:rPr lang="pt-BR" sz="2400" b="1" dirty="0" smtClean="0"/>
              <a:t>Situado a nordeste da Região Norte e é um dos mais novos estados do país</a:t>
            </a:r>
          </a:p>
          <a:p>
            <a:r>
              <a:rPr lang="pt-BR" sz="2400" b="1" dirty="0" smtClean="0"/>
              <a:t>População Total 456 171 habitantes (IBGE, 2015)</a:t>
            </a:r>
          </a:p>
          <a:p>
            <a:r>
              <a:rPr lang="pt-BR" sz="2400" b="1" dirty="0" smtClean="0"/>
              <a:t>Sistema de Saúde :</a:t>
            </a:r>
          </a:p>
          <a:p>
            <a:pPr>
              <a:buNone/>
            </a:pPr>
            <a:r>
              <a:rPr lang="pt-BR" sz="2400" b="1" dirty="0" smtClean="0"/>
              <a:t>     35 UBS</a:t>
            </a:r>
          </a:p>
          <a:p>
            <a:pPr>
              <a:buNone/>
            </a:pPr>
            <a:r>
              <a:rPr lang="pt-BR" sz="2400" b="1" dirty="0" smtClean="0"/>
              <a:t>     84 equipes de ESF</a:t>
            </a:r>
          </a:p>
          <a:p>
            <a:pPr>
              <a:buNone/>
            </a:pPr>
            <a:r>
              <a:rPr lang="pt-BR" sz="2400" b="1" dirty="0" smtClean="0"/>
              <a:t>     8 NASF</a:t>
            </a:r>
          </a:p>
          <a:p>
            <a:pPr>
              <a:buNone/>
            </a:pPr>
            <a:r>
              <a:rPr lang="pt-BR" sz="2400" b="1" dirty="0" smtClean="0"/>
              <a:t>     4 equipes de atendimento domiciliar</a:t>
            </a:r>
          </a:p>
          <a:p>
            <a:pPr>
              <a:buNone/>
            </a:pPr>
            <a:r>
              <a:rPr lang="pt-BR" sz="2400" b="1" dirty="0" smtClean="0"/>
              <a:t>     1 Hospital geral, um Pronto Socorro e uma maternidade</a:t>
            </a:r>
          </a:p>
          <a:p>
            <a:pPr algn="just"/>
            <a:endParaRPr lang="pt-BR" sz="2400" dirty="0" smtClean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C:\Users\martha\AppData\Local\Microsoft\Windows\Temporary Internet Files\Content.Word\IMG-20151013-WA0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2792389" cy="17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 descr="C:\Users\martha\AppData\Local\Microsoft\Windows\Temporary Internet Files\Content.Word\IMG-20151013-WA0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2369308" cy="17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1" descr="C:\Users\martha\AppData\Local\Microsoft\Windows\Temporary Internet Files\Content.Word\IMG-20151013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2770496" cy="176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2" descr="C:\Users\martha\AppData\Local\Microsoft\Windows\Temporary Internet Files\Content.Word\IMG-20151013-WA0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2546729" cy="17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11560" y="127118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Figura 6 Fotografias de atividade de educação em saúde com a participação do NASF na Associação de Moradores da área da UBS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Perpétuo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Socorro, Macapá/AP.2015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11560" y="-26769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Figura 7 Fotografias de atividade de educação em saúde com Grupo de Gestantes na UBS  Perpétuo Socorro, Macapá/AP.2015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7" name="Imagen 3" descr="D:\documentos del curso\MARTY\3- INTERVENÇAO\fotos\IMG-20150829-WA0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1" descr="D:\documentos del curso\MARTY\3- INTERVENÇAO\fotos\IMG-20150929-WA0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83568" y="558552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Figura 8  Fotografias de Atendimento clínico a puerpera e RN  na UBS Perpétuo Socorro, Macapá/AP.2015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m 4" descr="C:\Users\MMMT\Desktop\IMG-20151125-WA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27363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MMT\Desktop\IMG-20160112-WA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26642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251520" y="1268760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251520" y="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Discussão</a:t>
            </a:r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692696"/>
            <a:ext cx="75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Qual o significado dos resultados obtidos para a comunidade ?</a:t>
            </a:r>
          </a:p>
          <a:p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9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251520" y="1268760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251520" y="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Discussão</a:t>
            </a:r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54868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/>
              <a:t>Qual o significado dos resultados obtidos para a Equipe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4139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476673"/>
            <a:ext cx="8352928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pt-BR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intervenção </a:t>
            </a:r>
            <a:r>
              <a:rPr lang="pt-BR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está </a:t>
            </a: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incorporada </a:t>
            </a:r>
            <a:r>
              <a:rPr lang="pt-BR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rotina do serviço. </a:t>
            </a:r>
            <a:endParaRPr lang="pt-BR" sz="2400" b="1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/>
            <a:r>
              <a:rPr lang="pt-BR" sz="25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pt-BR" sz="25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Próximas ações:</a:t>
            </a:r>
            <a:endParaRPr lang="pt-BR" sz="2500" b="1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C00000"/>
                </a:solidFill>
              </a:rPr>
              <a:t>Manter a satisfação dos nossos usuários :   </a:t>
            </a:r>
          </a:p>
          <a:p>
            <a:pPr marL="1714500" lvl="3" indent="-342900"/>
            <a:r>
              <a:rPr lang="pt-BR" sz="2000" b="1" dirty="0" smtClean="0">
                <a:solidFill>
                  <a:srgbClr val="C00000"/>
                </a:solidFill>
              </a:rPr>
              <a:t>     Cada dia estar mais perto do povo e serviço com qualidade .</a:t>
            </a:r>
          </a:p>
          <a:p>
            <a:pPr marL="342900" indent="-342900"/>
            <a:endParaRPr lang="pt-BR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Faremos informes e relatórios para os gestores:</a:t>
            </a:r>
          </a:p>
          <a:p>
            <a:pPr marL="800100" lvl="1" indent="-342900"/>
            <a:r>
              <a:rPr lang="pt-BR" sz="2000" b="1" dirty="0" smtClean="0">
                <a:solidFill>
                  <a:srgbClr val="C00000"/>
                </a:solidFill>
              </a:rPr>
              <a:t>                    Recomendando soluções </a:t>
            </a:r>
          </a:p>
          <a:p>
            <a:pPr marL="800100" lvl="1" indent="-342900"/>
            <a:r>
              <a:rPr lang="pt-BR" sz="2000" b="1" dirty="0" smtClean="0">
                <a:solidFill>
                  <a:srgbClr val="C00000"/>
                </a:solidFill>
              </a:rPr>
              <a:t>                    Dificuldades identificadas </a:t>
            </a:r>
          </a:p>
          <a:p>
            <a:pPr marL="800100" lvl="1" indent="-342900"/>
            <a:r>
              <a:rPr lang="pt-BR" sz="2000" b="1" dirty="0" smtClean="0">
                <a:solidFill>
                  <a:srgbClr val="C00000"/>
                </a:solidFill>
              </a:rPr>
              <a:t>                    Exigir o fornecimento de insumos e materiais.</a:t>
            </a:r>
          </a:p>
          <a:p>
            <a:pPr marL="342900" indent="-342900"/>
            <a:endParaRPr lang="pt-BR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Oferecer a nossa experiência e ajuda para incluir em nosso trabalho as demais equipes de saúde da UBS 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Aplicaremos este sistema de trabalho integral em outra ação programática prioritária e que precisam ser reestruturadas e organizadas conforme sugere o MS, por exemplo, o programa de saúde á criança.</a:t>
            </a:r>
          </a:p>
          <a:p>
            <a:pPr indent="540385" algn="just"/>
            <a:endParaRPr lang="pt-BR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a typeface="Calibri" panose="020F0502020204030204" pitchFamily="34" charset="0"/>
              </a:rPr>
              <a:t>Reﬂexão crítica sobre </a:t>
            </a:r>
            <a:r>
              <a:rPr lang="pt-BR" sz="3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meu</a:t>
            </a:r>
            <a:r>
              <a:rPr lang="pt-BR" sz="3200" b="1" dirty="0">
                <a:solidFill>
                  <a:srgbClr val="C00000"/>
                </a:solidFill>
                <a:ea typeface="Calibri" panose="020F0502020204030204" pitchFamily="34" charset="0"/>
              </a:rPr>
              <a:t> processo </a:t>
            </a:r>
            <a:r>
              <a:rPr lang="pt-BR" sz="3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pessoal</a:t>
            </a:r>
            <a:r>
              <a:rPr lang="pt-BR" sz="3200" b="1" dirty="0">
                <a:solidFill>
                  <a:srgbClr val="C00000"/>
                </a:solidFill>
                <a:ea typeface="Calibri" panose="020F0502020204030204" pitchFamily="34" charset="0"/>
              </a:rPr>
              <a:t> de </a:t>
            </a:r>
            <a:r>
              <a:rPr lang="pt-BR" sz="3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aprendizagem e o significado do curso para minha prática profissional.</a:t>
            </a:r>
          </a:p>
          <a:p>
            <a:endParaRPr lang="pt-BR" sz="3200" b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endParaRPr lang="pt-BR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916832"/>
            <a:ext cx="79208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itchFamily="34" charset="0"/>
              <a:buChar char="•"/>
            </a:pPr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 A modalidade de educação a distância foi muito interessante.</a:t>
            </a:r>
          </a:p>
          <a:p>
            <a:pPr lvl="1" algn="just">
              <a:buFont typeface="Arial" pitchFamily="34" charset="0"/>
              <a:buChar char="•"/>
            </a:pPr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 Foi possível pôr em prática os conhecimentos adquiridos. </a:t>
            </a:r>
          </a:p>
          <a:p>
            <a:pPr lvl="1" algn="just"/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 Da língua mudou o jeito de me comunicar com os usuários, colegas e da escrita nos prontuários na minha pratica clinica diária.</a:t>
            </a:r>
          </a:p>
          <a:p>
            <a:pPr lvl="1" algn="just"/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endParaRPr lang="pt-BR" sz="2700" u="sng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endParaRPr lang="pt-BR" sz="2700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just"/>
            <a:endParaRPr lang="pt-BR" sz="2700" dirty="0" smtClean="0">
              <a:solidFill>
                <a:srgbClr val="EA3A6C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endParaRPr lang="pt-BR" sz="27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3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0"/>
            <a:ext cx="792088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Somei conhecimentos da população e aos integrantes da equipe e meus conhecimentos sobre esta ação também aprofundaram-se.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Aprendemos a criar e traçar metas e objetivos que queríamos conseguir para melhorar os atendimentos, logo converter essas ideias em ações concretas.</a:t>
            </a:r>
          </a:p>
          <a:p>
            <a:pPr lvl="1" algn="just"/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pt-BR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Tem sido uma experiência diferente, que tem como resultado final o mais importante, uma atenção de saúde integral, humanizada e de qualidade no programa Pré-natal e Puerpério.</a:t>
            </a:r>
          </a:p>
          <a:p>
            <a:pPr lvl="1" algn="just"/>
            <a:endParaRPr lang="pt-BR" sz="27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endParaRPr lang="pt-BR" sz="2700" u="sng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endParaRPr lang="pt-BR" sz="2700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just"/>
            <a:endParaRPr lang="pt-BR" sz="2700" dirty="0" smtClean="0">
              <a:solidFill>
                <a:srgbClr val="EA3A6C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endParaRPr lang="pt-BR" sz="27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3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270892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OBRIGADA !</a:t>
            </a:r>
            <a:br>
              <a:rPr lang="pt-BR" sz="2800" b="1" dirty="0" smtClean="0">
                <a:solidFill>
                  <a:srgbClr val="002060"/>
                </a:solidFill>
              </a:rPr>
            </a:br>
            <a:endParaRPr lang="pt-B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 Rounded MT Bold" pitchFamily="34" charset="0"/>
              </a:rPr>
              <a:t>Caracterização da UBS</a:t>
            </a:r>
            <a:endParaRPr lang="pt-BR" sz="4000" b="1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231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pt-BR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Clr>
                <a:srgbClr val="53548A"/>
              </a:buClr>
            </a:pPr>
            <a:r>
              <a:rPr lang="pt-BR" sz="2800" b="1" dirty="0" smtClean="0">
                <a:ea typeface="Arial Unicode MS" pitchFamily="34" charset="-128"/>
                <a:cs typeface="Arial Unicode MS" pitchFamily="34" charset="-128"/>
              </a:rPr>
              <a:t>Zona Urbana.</a:t>
            </a:r>
          </a:p>
          <a:p>
            <a:pPr lvl="0" algn="just">
              <a:buClr>
                <a:srgbClr val="53548A"/>
              </a:buClr>
            </a:pPr>
            <a:r>
              <a:rPr lang="pt-BR" sz="2800" b="1" dirty="0" smtClean="0">
                <a:ea typeface="Arial Unicode MS" pitchFamily="34" charset="-128"/>
                <a:cs typeface="Arial Unicode MS" pitchFamily="34" charset="-128"/>
              </a:rPr>
              <a:t>Com estrutura física típica e adequada</a:t>
            </a:r>
          </a:p>
          <a:p>
            <a:pPr lvl="0" algn="just">
              <a:buClr>
                <a:srgbClr val="53548A"/>
              </a:buClr>
              <a:buNone/>
            </a:pPr>
            <a:endParaRPr lang="pt-BR" sz="28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Clr>
                <a:srgbClr val="53548A"/>
              </a:buClr>
            </a:pPr>
            <a:r>
              <a:rPr lang="pt-BR" sz="2800" b="1" dirty="0" smtClean="0">
                <a:ea typeface="Arial Unicode MS" pitchFamily="34" charset="-128"/>
                <a:cs typeface="Arial Unicode MS" pitchFamily="34" charset="-128"/>
              </a:rPr>
              <a:t>População da área da UBS estimada</a:t>
            </a:r>
            <a:r>
              <a:rPr lang="pt-PT" sz="2800" b="1" dirty="0" smtClean="0">
                <a:ea typeface="Arial Unicode MS" pitchFamily="34" charset="-128"/>
                <a:cs typeface="Arial Unicode MS" pitchFamily="34" charset="-128"/>
              </a:rPr>
              <a:t> em          18.000 usuários (5 ESF)</a:t>
            </a:r>
          </a:p>
          <a:p>
            <a:pPr lvl="0" algn="just">
              <a:buClr>
                <a:srgbClr val="53548A"/>
              </a:buClr>
            </a:pPr>
            <a:r>
              <a:rPr lang="pt-BR" sz="2800" b="1" dirty="0" smtClean="0">
                <a:ea typeface="Arial Unicode MS" pitchFamily="34" charset="-128"/>
                <a:cs typeface="Arial Unicode MS" pitchFamily="34" charset="-128"/>
              </a:rPr>
              <a:t>População cadastrada da área adstrita da ESF 068: 2776 usuários.</a:t>
            </a:r>
            <a:endParaRPr lang="pt-PT" sz="2800" b="1" dirty="0" smtClean="0"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Clr>
                <a:srgbClr val="53548A"/>
              </a:buClr>
            </a:pPr>
            <a:endParaRPr lang="pt-BR" sz="2800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53548A"/>
              </a:buClr>
            </a:pPr>
            <a:endParaRPr lang="pt-BR" sz="28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lum bright="-7000" contrast="22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95736" y="1124744"/>
            <a:ext cx="4317765" cy="3026718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043608" y="4221088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Figura 1 Mapa da área de abrangência da ESF 068 com descrição da população cadastrada na UBS Perpétuo Socorro em Macapá-AP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pt-BR" sz="3400" b="1" dirty="0" smtClean="0">
                <a:solidFill>
                  <a:srgbClr val="002060"/>
                </a:solidFill>
                <a:latin typeface="Arial Rounded MT Bold" pitchFamily="34" charset="0"/>
              </a:rPr>
              <a:t>Situação da Ação </a:t>
            </a:r>
            <a:r>
              <a:rPr lang="pt-BR" sz="3400" dirty="0" smtClean="0">
                <a:solidFill>
                  <a:srgbClr val="002060"/>
                </a:solidFill>
                <a:latin typeface="Arial Rounded MT Bold" pitchFamily="34" charset="0"/>
              </a:rPr>
              <a:t>P</a:t>
            </a:r>
            <a:r>
              <a:rPr lang="pt-BR" sz="3400" b="1" dirty="0" smtClean="0">
                <a:solidFill>
                  <a:srgbClr val="002060"/>
                </a:solidFill>
                <a:latin typeface="Arial Rounded MT Bold" pitchFamily="34" charset="0"/>
              </a:rPr>
              <a:t>rogramática antes da Intervenção</a:t>
            </a:r>
            <a:endParaRPr lang="pt-BR" sz="3400" b="1" dirty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429684" cy="4680520"/>
          </a:xfrm>
        </p:spPr>
        <p:txBody>
          <a:bodyPr>
            <a:noAutofit/>
          </a:bodyPr>
          <a:lstStyle/>
          <a:p>
            <a:pPr lvl="0" algn="just"/>
            <a:r>
              <a:rPr lang="pt-BR" sz="2600" b="1" dirty="0" smtClean="0"/>
              <a:t>Havia </a:t>
            </a:r>
            <a:r>
              <a:rPr lang="pt-PT" sz="2600" b="1" dirty="0" smtClean="0"/>
              <a:t>uma baixa adesão ao pré-natal</a:t>
            </a:r>
            <a:endParaRPr lang="pt-BR" sz="2600" b="1" dirty="0" smtClean="0"/>
          </a:p>
          <a:p>
            <a:pPr lvl="0" algn="just"/>
            <a:r>
              <a:rPr lang="pt-BR" sz="2600" b="1" dirty="0" smtClean="0"/>
              <a:t>As gestantes e puérperas não começavam o acompanhamento no tempo certo.</a:t>
            </a:r>
          </a:p>
          <a:p>
            <a:pPr lvl="0" algn="just"/>
            <a:r>
              <a:rPr lang="pt-BR" sz="2600" b="1" dirty="0" smtClean="0"/>
              <a:t>As gestantes não tinham atendimento com dentista.</a:t>
            </a:r>
          </a:p>
          <a:p>
            <a:pPr lvl="0" algn="just"/>
            <a:r>
              <a:rPr lang="pt-BR" sz="2600" b="1" dirty="0" smtClean="0"/>
              <a:t>Não existia busca ativa de gestantes faltosas. </a:t>
            </a:r>
          </a:p>
          <a:p>
            <a:pPr lvl="0" algn="just"/>
            <a:r>
              <a:rPr lang="pt-BR" sz="2600" b="1" dirty="0" smtClean="0"/>
              <a:t>Os usuários não conheciam as ofertas do SUS para avaliação pré-concepcional e programa de planejamento familiar.</a:t>
            </a:r>
          </a:p>
          <a:p>
            <a:pPr lvl="0" algn="just"/>
            <a:endParaRPr lang="pt-BR" sz="2800" dirty="0" smtClean="0"/>
          </a:p>
          <a:p>
            <a:pPr marL="109728" lvl="0" indent="0" algn="just">
              <a:buNone/>
            </a:pPr>
            <a:endParaRPr lang="pt-BR" i="1" dirty="0" smtClean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 Rounded MT Bold" pitchFamily="34" charset="0"/>
              </a:rPr>
              <a:t>Objetivo Geral</a:t>
            </a:r>
            <a:endParaRPr lang="pt-BR" sz="3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16" y="1500174"/>
            <a:ext cx="8429684" cy="2504890"/>
          </a:xfrm>
        </p:spPr>
        <p:txBody>
          <a:bodyPr>
            <a:noAutofit/>
          </a:bodyPr>
          <a:lstStyle/>
          <a:p>
            <a:r>
              <a:rPr lang="pt-BR" b="1" dirty="0" smtClean="0"/>
              <a:t>Melhorar a atenção ao pré-natal e puerpério na UBS Perpétuo Socorro, Macapá/AP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.</a:t>
            </a:r>
          </a:p>
          <a:p>
            <a:pPr marL="109728" indent="0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 Rounded MT Bold" pitchFamily="34" charset="0"/>
              </a:rPr>
              <a:t>Metodologia</a:t>
            </a:r>
            <a:endParaRPr lang="pt-BR" sz="3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85926"/>
            <a:ext cx="8429684" cy="1770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Desenvolver  ações em quatro eixos    programáticos</a:t>
            </a:r>
            <a:r>
              <a:rPr lang="pt-BR" b="1" dirty="0" smtClean="0">
                <a:solidFill>
                  <a:srgbClr val="C00000"/>
                </a:solidFill>
              </a:rPr>
              <a:t>:</a:t>
            </a:r>
          </a:p>
          <a:p>
            <a:pPr lvl="0">
              <a:buNone/>
            </a:pPr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lvl="0"/>
            <a:r>
              <a:rPr lang="pt-BR" b="1" dirty="0" smtClean="0"/>
              <a:t>Monitoramento e avaliação.</a:t>
            </a:r>
          </a:p>
          <a:p>
            <a:pPr lvl="0"/>
            <a:r>
              <a:rPr lang="pt-BR" b="1" dirty="0" smtClean="0"/>
              <a:t>Organização e gestão dos serviços. </a:t>
            </a:r>
          </a:p>
          <a:p>
            <a:pPr lvl="0"/>
            <a:r>
              <a:rPr lang="pt-BR" b="1" dirty="0" smtClean="0"/>
              <a:t>Engajamento público.</a:t>
            </a:r>
          </a:p>
          <a:p>
            <a:pPr lvl="0"/>
            <a:r>
              <a:rPr lang="pt-BR" b="1" dirty="0" smtClean="0"/>
              <a:t>Qualificação da pratica clinica</a:t>
            </a:r>
            <a:r>
              <a:rPr lang="pt-BR" b="1" dirty="0" smtClean="0">
                <a:latin typeface="Arial Rounded MT Bold" pitchFamily="34" charset="0"/>
              </a:rPr>
              <a:t>.</a:t>
            </a:r>
            <a:r>
              <a:rPr lang="pt-BR" dirty="0" smtClean="0">
                <a:latin typeface="Arial Rounded MT Bold" pitchFamily="34" charset="0"/>
              </a:rPr>
              <a:t> </a:t>
            </a:r>
            <a:endParaRPr lang="pt-BR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 Rounded MT Bold" pitchFamily="34" charset="0"/>
              </a:rPr>
              <a:t>Logística</a:t>
            </a:r>
            <a:endParaRPr lang="pt-BR" sz="3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160504"/>
          </a:xfrm>
        </p:spPr>
        <p:txBody>
          <a:bodyPr>
            <a:noAutofit/>
          </a:bodyPr>
          <a:lstStyle/>
          <a:p>
            <a:pPr lvl="0" algn="just"/>
            <a:r>
              <a:rPr lang="pt-BR" sz="2800" b="1" dirty="0" smtClean="0"/>
              <a:t>Protocolo Caderno de Atenção Básica 32 Atenção ao Pré-natal de Baixo Risco, de 2012.</a:t>
            </a:r>
          </a:p>
          <a:p>
            <a:pPr lvl="0"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/>
              <a:t>Instrumentos de Registros Específicos </a:t>
            </a:r>
          </a:p>
          <a:p>
            <a:pPr algn="just">
              <a:buNone/>
            </a:pPr>
            <a:r>
              <a:rPr lang="pt-BR" sz="2800" b="1" dirty="0" smtClean="0"/>
              <a:t>     Ficha-espelho e Planilha de Coleta de Dados, prontuário clínico, cartão de grávidas, cartão de vacinas.</a:t>
            </a:r>
            <a:endParaRPr lang="pt-BR" sz="2800" b="1" dirty="0">
              <a:solidFill>
                <a:srgbClr val="EA3A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2202</TotalTime>
  <Words>2180</Words>
  <Application>Microsoft Office PowerPoint</Application>
  <PresentationFormat>Apresentação na tela (4:3)</PresentationFormat>
  <Paragraphs>270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Verve</vt:lpstr>
      <vt:lpstr>               UNIVERSIDADE ABERTA DO SUS UNIVERSIDADE FEDERAL DE PELOTAS Especialização em Saúde da Família Modalidade a Distância Turma 9  TRABALHO DE CONCLUSÃO DE CURSO   Melhoria da Atenção ao Pré-natal e Puerpério na UBS Perpétuo Socorro, Macapá/AP           </vt:lpstr>
      <vt:lpstr>Introdução</vt:lpstr>
      <vt:lpstr>Caracterização do município</vt:lpstr>
      <vt:lpstr>Caracterização da UBS</vt:lpstr>
      <vt:lpstr>Slide 5</vt:lpstr>
      <vt:lpstr>Situação da Ação Programática antes da Intervenção</vt:lpstr>
      <vt:lpstr>Objetivo Geral</vt:lpstr>
      <vt:lpstr>Metodologia</vt:lpstr>
      <vt:lpstr>Logística</vt:lpstr>
      <vt:lpstr>Objetivos, Metas e Resultados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 Figura 4 Fotografias de atividade de educação em saúde com a participação do NASF na UBS Perpétuo Socorro, Macapá/AP.2015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olivia rodriguez gonzalez</dc:creator>
  <cp:lastModifiedBy>MMMT</cp:lastModifiedBy>
  <cp:revision>150</cp:revision>
  <dcterms:created xsi:type="dcterms:W3CDTF">2015-04-09T20:42:46Z</dcterms:created>
  <dcterms:modified xsi:type="dcterms:W3CDTF">2016-04-01T19:31:43Z</dcterms:modified>
</cp:coreProperties>
</file>